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3" r:id="rId6"/>
    <p:sldId id="334" r:id="rId7"/>
    <p:sldId id="335" r:id="rId8"/>
    <p:sldId id="336" r:id="rId9"/>
    <p:sldId id="337" r:id="rId10"/>
    <p:sldId id="339" r:id="rId11"/>
    <p:sldId id="340" r:id="rId12"/>
    <p:sldId id="341" r:id="rId13"/>
    <p:sldId id="342" r:id="rId14"/>
    <p:sldId id="346" r:id="rId15"/>
    <p:sldId id="344" r:id="rId16"/>
    <p:sldId id="345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3D7"/>
    <a:srgbClr val="FB6BB6"/>
    <a:srgbClr val="914BA7"/>
    <a:srgbClr val="ECD9EF"/>
    <a:srgbClr val="CCECFF"/>
    <a:srgbClr val="204E79"/>
    <a:srgbClr val="0948CB"/>
    <a:srgbClr val="0B49CB"/>
    <a:srgbClr val="F2F4F8"/>
    <a:srgbClr val="1C7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77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CA-418E-9FE9-4CF85F1056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CA-418E-9FE9-4CF85F1056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CA-418E-9FE9-4CF85F1056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CA-418E-9FE9-4CF85F105664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27-4D66-B086-EDDA4F77F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38100">
        <a:schemeClr val="accent1"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3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3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6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2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5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hyperlink" Target="https://github.com/DGMinecraft123/IBMCapstone/blob/b0e9f3db57877643e80713dab0de3f76ca32575e/EDA%20With%20Visualizations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GMinecraft123/IBMCapstone/blob/b0e9f3db57877643e80713dab0de3f76ca32575e/EDA%20With%20SQL.ipynb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GMinecraft123/IBMCapstone/blob/b0e9f3db57877643e80713dab0de3f76ca32575e/Launch%20Site%20Locations%20with%20Folium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Minecraft123/IBMCapstone/blob/b0e9f3db57877643e80713dab0de3f76ca32575e/SpaceX%20Dash%20App.p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GMinecraft123/IBMCapstone/blob/b0e9f3db57877643e80713dab0de3f76ca32575e/Machine%20Learning%20Predic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Minecraft123/IBMCapstone/blob/b0e9f3db57877643e80713dab0de3f76ca32575e/Data%20Collection%20Using%20API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Minecraft123/IBMCapstone/blob/b0e9f3db57877643e80713dab0de3f76ca32575e/Data%20Collection%20Using%20Web%20Scraping.ipynb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GMinecraft123/IBMCapstone/blob/b0e9f3db57877643e80713dab0de3f76ca32575e/Data%20Wrangl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5892800" y="1173017"/>
            <a:ext cx="5680364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6169891" y="1445275"/>
            <a:ext cx="523701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Space Race with Falcon X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777018" y="2215146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8197275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853384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550728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9E995F44-DAD6-07A3-2AC0-B809798FAA8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87695-6BF5-F037-5438-A9AAE982C718}"/>
              </a:ext>
            </a:extLst>
          </p:cNvPr>
          <p:cNvSpPr/>
          <p:nvPr/>
        </p:nvSpPr>
        <p:spPr>
          <a:xfrm>
            <a:off x="157018" y="190349"/>
            <a:ext cx="33291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59768-3843-DFD6-8070-337237FB908F}"/>
              </a:ext>
            </a:extLst>
          </p:cNvPr>
          <p:cNvGrpSpPr/>
          <p:nvPr/>
        </p:nvGrpSpPr>
        <p:grpSpPr>
          <a:xfrm>
            <a:off x="555525" y="634133"/>
            <a:ext cx="2711550" cy="264102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E15F77-5DA2-7F2F-98DC-38FD376A3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A3601-7AC3-FDFE-DC04-3CB2081E9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80FC1-D7F0-97B8-0783-98B543EDCB2B}"/>
              </a:ext>
            </a:extLst>
          </p:cNvPr>
          <p:cNvSpPr txBox="1"/>
          <p:nvPr/>
        </p:nvSpPr>
        <p:spPr>
          <a:xfrm>
            <a:off x="459499" y="889311"/>
            <a:ext cx="28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EDA with Visualizations</a:t>
            </a:r>
          </a:p>
        </p:txBody>
      </p:sp>
      <p:sp>
        <p:nvSpPr>
          <p:cNvPr id="126" name="TextBox 125">
            <a:hlinkClick r:id="rId4"/>
            <a:extLst>
              <a:ext uri="{FF2B5EF4-FFF2-40B4-BE49-F238E27FC236}">
                <a16:creationId xmlns:a16="http://schemas.microsoft.com/office/drawing/2014/main" id="{AEAC7F73-8289-8E66-7E56-A18C5D4B3EE4}"/>
              </a:ext>
            </a:extLst>
          </p:cNvPr>
          <p:cNvSpPr txBox="1"/>
          <p:nvPr/>
        </p:nvSpPr>
        <p:spPr>
          <a:xfrm>
            <a:off x="3786652" y="6411482"/>
            <a:ext cx="4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EDA with Data Visualizations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A9168A-A5CB-A697-1D03-448C5C32292F}"/>
              </a:ext>
            </a:extLst>
          </p:cNvPr>
          <p:cNvGrpSpPr/>
          <p:nvPr/>
        </p:nvGrpSpPr>
        <p:grpSpPr>
          <a:xfrm>
            <a:off x="1530917" y="1239880"/>
            <a:ext cx="9679661" cy="5163845"/>
            <a:chOff x="1549578" y="1597197"/>
            <a:chExt cx="9679661" cy="51638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C6775E-0994-108A-9984-10D5C60674DB}"/>
                </a:ext>
              </a:extLst>
            </p:cNvPr>
            <p:cNvSpPr/>
            <p:nvPr/>
          </p:nvSpPr>
          <p:spPr>
            <a:xfrm rot="20005282">
              <a:off x="5798854" y="2972234"/>
              <a:ext cx="3009900" cy="869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F35309-BC76-DD0F-34B9-71B42E76B01C}"/>
                </a:ext>
              </a:extLst>
            </p:cNvPr>
            <p:cNvSpPr/>
            <p:nvPr/>
          </p:nvSpPr>
          <p:spPr>
            <a:xfrm>
              <a:off x="3735387" y="1695450"/>
              <a:ext cx="4353240" cy="43532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332911-B16F-E876-A3CD-EF1C7D4F9832}"/>
                </a:ext>
              </a:extLst>
            </p:cNvPr>
            <p:cNvSpPr/>
            <p:nvPr/>
          </p:nvSpPr>
          <p:spPr>
            <a:xfrm rot="1871768">
              <a:off x="2999673" y="3076707"/>
              <a:ext cx="3009900" cy="869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1F8ECE30-0098-981C-B8BA-5CAEE01960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12743776"/>
                </p:ext>
              </p:extLst>
            </p:nvPr>
          </p:nvGraphicFramePr>
          <p:xfrm>
            <a:off x="2041681" y="1597197"/>
            <a:ext cx="7740651" cy="4532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EA5190-F866-35FB-A012-24BC451D8CA1}"/>
                </a:ext>
              </a:extLst>
            </p:cNvPr>
            <p:cNvSpPr/>
            <p:nvPr/>
          </p:nvSpPr>
          <p:spPr>
            <a:xfrm>
              <a:off x="4225233" y="2595860"/>
              <a:ext cx="162698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Scatter </a:t>
              </a:r>
            </a:p>
            <a:p>
              <a:pPr algn="ctr"/>
              <a:r>
                <a:rPr lang="en-US" sz="36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plot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59DE92-0AD2-9177-D850-D92DD65D41A6}"/>
                </a:ext>
              </a:extLst>
            </p:cNvPr>
            <p:cNvSpPr/>
            <p:nvPr/>
          </p:nvSpPr>
          <p:spPr>
            <a:xfrm>
              <a:off x="6253555" y="2615505"/>
              <a:ext cx="1178528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Bar </a:t>
              </a:r>
            </a:p>
            <a:p>
              <a:pPr algn="ctr"/>
              <a:r>
                <a:rPr lang="en-US" sz="3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chart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33A11A-DBD9-266D-CBD6-A4F6DD65815C}"/>
                </a:ext>
              </a:extLst>
            </p:cNvPr>
            <p:cNvSpPr/>
            <p:nvPr/>
          </p:nvSpPr>
          <p:spPr>
            <a:xfrm>
              <a:off x="4992633" y="4702594"/>
              <a:ext cx="185018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Line plot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EBF28E-1C05-EFE0-28A3-44685D894C07}"/>
                </a:ext>
              </a:extLst>
            </p:cNvPr>
            <p:cNvSpPr txBox="1"/>
            <p:nvPr/>
          </p:nvSpPr>
          <p:spPr>
            <a:xfrm>
              <a:off x="1549578" y="1611033"/>
              <a:ext cx="2937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Visualize the relationship between two variables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E8C2FB-F021-D18D-A299-AE01AA2F82A0}"/>
                </a:ext>
              </a:extLst>
            </p:cNvPr>
            <p:cNvSpPr txBox="1"/>
            <p:nvPr/>
          </p:nvSpPr>
          <p:spPr>
            <a:xfrm>
              <a:off x="8291657" y="1657199"/>
              <a:ext cx="2937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Visualize the relationship between categorical variables through its 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98019-A711-9E69-BA5F-DF649442B839}"/>
                </a:ext>
              </a:extLst>
            </p:cNvPr>
            <p:cNvSpPr txBox="1"/>
            <p:nvPr/>
          </p:nvSpPr>
          <p:spPr>
            <a:xfrm>
              <a:off x="3548757" y="6114711"/>
              <a:ext cx="4726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Visualize the relationship of a single variable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86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9E995F44-DAD6-07A3-2AC0-B809798FAA8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87695-6BF5-F037-5438-A9AAE982C718}"/>
              </a:ext>
            </a:extLst>
          </p:cNvPr>
          <p:cNvSpPr/>
          <p:nvPr/>
        </p:nvSpPr>
        <p:spPr>
          <a:xfrm>
            <a:off x="157018" y="190349"/>
            <a:ext cx="33291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59768-3843-DFD6-8070-337237FB908F}"/>
              </a:ext>
            </a:extLst>
          </p:cNvPr>
          <p:cNvGrpSpPr/>
          <p:nvPr/>
        </p:nvGrpSpPr>
        <p:grpSpPr>
          <a:xfrm>
            <a:off x="555525" y="634133"/>
            <a:ext cx="2711550" cy="264102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E15F77-5DA2-7F2F-98DC-38FD376A3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A3601-7AC3-FDFE-DC04-3CB2081E9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80FC1-D7F0-97B8-0783-98B543EDCB2B}"/>
              </a:ext>
            </a:extLst>
          </p:cNvPr>
          <p:cNvSpPr txBox="1"/>
          <p:nvPr/>
        </p:nvSpPr>
        <p:spPr>
          <a:xfrm>
            <a:off x="459499" y="889311"/>
            <a:ext cx="28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EDA with SQL</a:t>
            </a:r>
          </a:p>
        </p:txBody>
      </p:sp>
      <p:sp>
        <p:nvSpPr>
          <p:cNvPr id="126" name="TextBox 125">
            <a:hlinkClick r:id="rId4"/>
            <a:extLst>
              <a:ext uri="{FF2B5EF4-FFF2-40B4-BE49-F238E27FC236}">
                <a16:creationId xmlns:a16="http://schemas.microsoft.com/office/drawing/2014/main" id="{AEAC7F73-8289-8E66-7E56-A18C5D4B3EE4}"/>
              </a:ext>
            </a:extLst>
          </p:cNvPr>
          <p:cNvSpPr txBox="1"/>
          <p:nvPr/>
        </p:nvSpPr>
        <p:spPr>
          <a:xfrm>
            <a:off x="3965655" y="6413830"/>
            <a:ext cx="4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EDA with SQL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5CCD75-29AE-EFAA-704A-3DBB6E2FA568}"/>
              </a:ext>
            </a:extLst>
          </p:cNvPr>
          <p:cNvGrpSpPr/>
          <p:nvPr/>
        </p:nvGrpSpPr>
        <p:grpSpPr>
          <a:xfrm>
            <a:off x="1077370" y="1385000"/>
            <a:ext cx="10000004" cy="4984976"/>
            <a:chOff x="1428357" y="1316807"/>
            <a:chExt cx="10000004" cy="498497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623330E-8910-08E6-3899-DDFF126A3029}"/>
                </a:ext>
              </a:extLst>
            </p:cNvPr>
            <p:cNvSpPr/>
            <p:nvPr/>
          </p:nvSpPr>
          <p:spPr>
            <a:xfrm>
              <a:off x="1428357" y="1316807"/>
              <a:ext cx="10000004" cy="4873215"/>
            </a:xfrm>
            <a:prstGeom prst="roundRect">
              <a:avLst>
                <a:gd name="adj" fmla="val 4158"/>
              </a:avLst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0DA266-12EC-3A20-4355-BA4377874660}"/>
                </a:ext>
              </a:extLst>
            </p:cNvPr>
            <p:cNvSpPr txBox="1"/>
            <p:nvPr/>
          </p:nvSpPr>
          <p:spPr>
            <a:xfrm>
              <a:off x="1473218" y="1414077"/>
              <a:ext cx="304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latin typeface="system-ui"/>
                </a:rPr>
                <a:t>Get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unique launch sites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69DD8E-57D9-8483-8DE3-0FB6CE8C62A3}"/>
                </a:ext>
              </a:extLst>
            </p:cNvPr>
            <p:cNvSpPr txBox="1"/>
            <p:nvPr/>
          </p:nvSpPr>
          <p:spPr>
            <a:xfrm>
              <a:off x="1473218" y="1744081"/>
              <a:ext cx="3045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latin typeface="system-ui"/>
                </a:rPr>
                <a:t>Get records where launch sites begin with ‘CCA’</a:t>
              </a:r>
              <a:endParaRPr lang="en-US" b="1" i="1" dirty="0">
                <a:solidFill>
                  <a:schemeClr val="bg1"/>
                </a:solidFill>
                <a:effectLst/>
                <a:latin typeface="system-ui"/>
              </a:endParaRPr>
            </a:p>
            <a:p>
              <a:pPr algn="l"/>
              <a:endParaRPr lang="en-US" b="1" dirty="0">
                <a:solidFill>
                  <a:schemeClr val="bg1"/>
                </a:solidFill>
                <a:effectLst/>
                <a:latin typeface="system-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8DDB52-B015-5F51-83BC-C2604D815AB7}"/>
                </a:ext>
              </a:extLst>
            </p:cNvPr>
            <p:cNvSpPr txBox="1"/>
            <p:nvPr/>
          </p:nvSpPr>
          <p:spPr>
            <a:xfrm>
              <a:off x="1473217" y="2376706"/>
              <a:ext cx="30452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var(--jp-content-font-family)"/>
                </a:rPr>
                <a:t>Get total payload mass carried by boosters launched by NASA (CRS)</a:t>
              </a:r>
            </a:p>
            <a:p>
              <a:pPr algn="l"/>
              <a:endParaRPr lang="en-US" b="1" i="1" dirty="0">
                <a:solidFill>
                  <a:schemeClr val="bg1"/>
                </a:solidFill>
                <a:effectLst/>
                <a:latin typeface="system-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88F4CA-75A1-01FD-4440-993075131107}"/>
                </a:ext>
              </a:extLst>
            </p:cNvPr>
            <p:cNvSpPr txBox="1"/>
            <p:nvPr/>
          </p:nvSpPr>
          <p:spPr>
            <a:xfrm>
              <a:off x="1473216" y="3327075"/>
              <a:ext cx="3045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var(--jp-content-font-family)"/>
                </a:rPr>
                <a:t>Get average payload mass carried by booster version F9 v1.1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4086F6-AA10-6881-BBFC-CA688EB67EC2}"/>
                </a:ext>
              </a:extLst>
            </p:cNvPr>
            <p:cNvSpPr txBox="1"/>
            <p:nvPr/>
          </p:nvSpPr>
          <p:spPr>
            <a:xfrm>
              <a:off x="1473218" y="4221880"/>
              <a:ext cx="3045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Get the first successful landing outcome date in ground pad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A40561-E316-FE9B-50B7-FB966E978DA6}"/>
                </a:ext>
              </a:extLst>
            </p:cNvPr>
            <p:cNvSpPr txBox="1"/>
            <p:nvPr/>
          </p:nvSpPr>
          <p:spPr>
            <a:xfrm>
              <a:off x="1473216" y="5101454"/>
              <a:ext cx="37804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latin typeface="var(--jp-content-font-family)"/>
                </a:rPr>
                <a:t>Get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var(--jp-content-font-family)"/>
                </a:rPr>
                <a:t>boosters which have success in drone ship and have payload mass greater than 4000 but less than 6000</a:t>
              </a:r>
            </a:p>
            <a:p>
              <a:endParaRPr lang="en-US" b="1" i="1" dirty="0">
                <a:solidFill>
                  <a:schemeClr val="bg1"/>
                </a:solidFill>
                <a:effectLst/>
                <a:latin typeface="system-u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8A1272-0F2B-617C-0D62-03D943C302B1}"/>
                </a:ext>
              </a:extLst>
            </p:cNvPr>
            <p:cNvSpPr txBox="1"/>
            <p:nvPr/>
          </p:nvSpPr>
          <p:spPr>
            <a:xfrm>
              <a:off x="6146902" y="1785074"/>
              <a:ext cx="404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List the total number of successful and failure mission outcomes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DDD2A-A6F1-8112-06D1-0EFD3FB7B39A}"/>
                </a:ext>
              </a:extLst>
            </p:cNvPr>
            <p:cNvSpPr txBox="1"/>
            <p:nvPr/>
          </p:nvSpPr>
          <p:spPr>
            <a:xfrm>
              <a:off x="6146901" y="2390521"/>
              <a:ext cx="31675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List booster</a:t>
              </a:r>
              <a:r>
                <a:rPr lang="en-US" b="1" i="1" dirty="0">
                  <a:solidFill>
                    <a:schemeClr val="bg1"/>
                  </a:solidFill>
                  <a:latin typeface="system-ui"/>
                </a:rPr>
                <a:t>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versions which have carried the maximum payload mass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E33C95-B0C6-DE08-733A-A011399E5A6A}"/>
                </a:ext>
              </a:extLst>
            </p:cNvPr>
            <p:cNvSpPr txBox="1"/>
            <p:nvPr/>
          </p:nvSpPr>
          <p:spPr>
            <a:xfrm>
              <a:off x="6146902" y="3260345"/>
              <a:ext cx="5281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List the records with months, failure landing outcomes in drone ship, booster versions, launch site for the months in year 2015.</a:t>
              </a:r>
            </a:p>
            <a:p>
              <a:pPr algn="l"/>
              <a:endParaRPr lang="en-US" b="1" i="1" dirty="0">
                <a:solidFill>
                  <a:schemeClr val="bg1"/>
                </a:solidFill>
                <a:effectLst/>
                <a:latin typeface="system-u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F39275-FB5A-A733-4142-8239341CA889}"/>
                </a:ext>
              </a:extLst>
            </p:cNvPr>
            <p:cNvSpPr txBox="1"/>
            <p:nvPr/>
          </p:nvSpPr>
          <p:spPr>
            <a:xfrm>
              <a:off x="6146900" y="4214006"/>
              <a:ext cx="40425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system-ui"/>
                  <a:cs typeface="Times New Roman" panose="02020603050405020304" pitchFamily="18" charset="0"/>
                </a:rPr>
                <a:t>• </a:t>
              </a:r>
              <a:r>
                <a:rPr lang="en-US" b="1" i="1" dirty="0">
                  <a:solidFill>
                    <a:schemeClr val="bg1"/>
                  </a:solidFill>
                  <a:effectLst/>
                  <a:latin typeface="system-ui"/>
                </a:rPr>
                <a:t>Rank in descending order the count of landing outcomes between the date 2010-06-04 and 2017-03-20</a:t>
              </a:r>
            </a:p>
            <a:p>
              <a:pPr algn="l"/>
              <a:endParaRPr lang="en-US" b="1" i="1" dirty="0">
                <a:solidFill>
                  <a:schemeClr val="bg1"/>
                </a:solidFill>
                <a:effectLst/>
                <a:latin typeface="system-ui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EFBEE-90A2-B256-D75F-458533FC8AC6}"/>
                </a:ext>
              </a:extLst>
            </p:cNvPr>
            <p:cNvSpPr/>
            <p:nvPr/>
          </p:nvSpPr>
          <p:spPr>
            <a:xfrm>
              <a:off x="5492871" y="1639478"/>
              <a:ext cx="165091" cy="4227871"/>
            </a:xfrm>
            <a:custGeom>
              <a:avLst/>
              <a:gdLst>
                <a:gd name="connsiteX0" fmla="*/ 165091 w 165091"/>
                <a:gd name="connsiteY0" fmla="*/ 0 h 4227871"/>
                <a:gd name="connsiteX1" fmla="*/ 135594 w 165091"/>
                <a:gd name="connsiteY1" fmla="*/ 1976284 h 4227871"/>
                <a:gd name="connsiteX2" fmla="*/ 106098 w 165091"/>
                <a:gd name="connsiteY2" fmla="*/ 2428568 h 4227871"/>
                <a:gd name="connsiteX3" fmla="*/ 96265 w 165091"/>
                <a:gd name="connsiteY3" fmla="*/ 2644878 h 4227871"/>
                <a:gd name="connsiteX4" fmla="*/ 135594 w 165091"/>
                <a:gd name="connsiteY4" fmla="*/ 4178710 h 4227871"/>
                <a:gd name="connsiteX5" fmla="*/ 165091 w 165091"/>
                <a:gd name="connsiteY5" fmla="*/ 4227871 h 422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91" h="4227871">
                  <a:moveTo>
                    <a:pt x="165091" y="0"/>
                  </a:moveTo>
                  <a:cubicBezTo>
                    <a:pt x="35888" y="646042"/>
                    <a:pt x="144702" y="1317512"/>
                    <a:pt x="135594" y="1976284"/>
                  </a:cubicBezTo>
                  <a:cubicBezTo>
                    <a:pt x="133122" y="2155085"/>
                    <a:pt x="117813" y="2245038"/>
                    <a:pt x="106098" y="2428568"/>
                  </a:cubicBezTo>
                  <a:cubicBezTo>
                    <a:pt x="101500" y="2500599"/>
                    <a:pt x="99543" y="2572775"/>
                    <a:pt x="96265" y="2644878"/>
                  </a:cubicBezTo>
                  <a:cubicBezTo>
                    <a:pt x="102940" y="3652693"/>
                    <a:pt x="-148396" y="3724324"/>
                    <a:pt x="135594" y="4178710"/>
                  </a:cubicBezTo>
                  <a:cubicBezTo>
                    <a:pt x="165259" y="4226174"/>
                    <a:pt x="146294" y="4190277"/>
                    <a:pt x="165091" y="422787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106E95C-BF06-2424-01E9-D06A009A4A2B}"/>
              </a:ext>
            </a:extLst>
          </p:cNvPr>
          <p:cNvSpPr/>
          <p:nvPr/>
        </p:nvSpPr>
        <p:spPr>
          <a:xfrm flipH="1">
            <a:off x="6048030" y="6086763"/>
            <a:ext cx="4992399" cy="151558"/>
          </a:xfrm>
          <a:prstGeom prst="snip1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8C26B48-7A6D-E491-A0EB-92D685751732}"/>
              </a:ext>
            </a:extLst>
          </p:cNvPr>
          <p:cNvSpPr/>
          <p:nvPr/>
        </p:nvSpPr>
        <p:spPr>
          <a:xfrm flipV="1">
            <a:off x="7782724" y="5939134"/>
            <a:ext cx="653920" cy="147629"/>
          </a:xfrm>
          <a:prstGeom prst="roundRect">
            <a:avLst>
              <a:gd name="adj" fmla="val 235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760FA4E-FBF4-8C1D-1405-8CB078CAC317}"/>
              </a:ext>
            </a:extLst>
          </p:cNvPr>
          <p:cNvSpPr/>
          <p:nvPr/>
        </p:nvSpPr>
        <p:spPr>
          <a:xfrm flipV="1">
            <a:off x="9342367" y="5943697"/>
            <a:ext cx="653920" cy="147629"/>
          </a:xfrm>
          <a:prstGeom prst="roundRect">
            <a:avLst>
              <a:gd name="adj" fmla="val 235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FC049762-5AF9-A646-5F79-58D28D71BDE4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5A7FB-7A3B-A599-2198-B2A5C3A45BB1}"/>
              </a:ext>
            </a:extLst>
          </p:cNvPr>
          <p:cNvSpPr/>
          <p:nvPr/>
        </p:nvSpPr>
        <p:spPr>
          <a:xfrm>
            <a:off x="0" y="172654"/>
            <a:ext cx="3556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5E511-A6D9-870B-A0F6-A7AFA71D6050}"/>
              </a:ext>
            </a:extLst>
          </p:cNvPr>
          <p:cNvGrpSpPr/>
          <p:nvPr/>
        </p:nvGrpSpPr>
        <p:grpSpPr>
          <a:xfrm>
            <a:off x="438145" y="605944"/>
            <a:ext cx="2834220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70C9B2-BF9B-156F-005A-AE243F0F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4FC5BC-3FA4-44C8-9E9F-664627256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24FE85-C328-29D2-5B29-442EC1B84D46}"/>
              </a:ext>
            </a:extLst>
          </p:cNvPr>
          <p:cNvSpPr txBox="1"/>
          <p:nvPr/>
        </p:nvSpPr>
        <p:spPr>
          <a:xfrm>
            <a:off x="341929" y="806187"/>
            <a:ext cx="302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Interactive Map With Folium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8A12-5721-FD90-D855-17D765AD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35" y="1342019"/>
            <a:ext cx="8362856" cy="5226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34C25-95C5-3161-79C7-CFC8EEF96B57}"/>
              </a:ext>
            </a:extLst>
          </p:cNvPr>
          <p:cNvGrpSpPr/>
          <p:nvPr/>
        </p:nvGrpSpPr>
        <p:grpSpPr>
          <a:xfrm>
            <a:off x="2942639" y="2923309"/>
            <a:ext cx="337127" cy="337127"/>
            <a:chOff x="838536" y="3091873"/>
            <a:chExt cx="337127" cy="33712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354742-09EF-A2EF-620C-85EE5A5CC670}"/>
                </a:ext>
              </a:extLst>
            </p:cNvPr>
            <p:cNvSpPr/>
            <p:nvPr/>
          </p:nvSpPr>
          <p:spPr>
            <a:xfrm>
              <a:off x="838536" y="3091873"/>
              <a:ext cx="337127" cy="3371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1B1FB1-C4E2-4D77-0EDF-A13731710A1E}"/>
                </a:ext>
              </a:extLst>
            </p:cNvPr>
            <p:cNvSpPr/>
            <p:nvPr/>
          </p:nvSpPr>
          <p:spPr>
            <a:xfrm>
              <a:off x="883731" y="3138392"/>
              <a:ext cx="244428" cy="2444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B06BAF-EAF8-E85F-93A7-DC452E51C4D7}"/>
              </a:ext>
            </a:extLst>
          </p:cNvPr>
          <p:cNvSpPr txBox="1"/>
          <p:nvPr/>
        </p:nvSpPr>
        <p:spPr>
          <a:xfrm>
            <a:off x="2486409" y="2756809"/>
            <a:ext cx="623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NASA 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</a:rPr>
              <a:t>JSC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8EF2B8-57D7-2DB1-9A3E-E1F70B2DF6F5}"/>
              </a:ext>
            </a:extLst>
          </p:cNvPr>
          <p:cNvSpPr txBox="1"/>
          <p:nvPr/>
        </p:nvSpPr>
        <p:spPr>
          <a:xfrm>
            <a:off x="3623822" y="2756809"/>
            <a:ext cx="162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2">
                    <a:lumMod val="75000"/>
                  </a:schemeClr>
                </a:solidFill>
              </a:rPr>
              <a:t>Circle: specify the highlighted area with given coordinates </a:t>
            </a:r>
          </a:p>
        </p:txBody>
      </p:sp>
      <p:pic>
        <p:nvPicPr>
          <p:cNvPr id="18" name="Graphic 17" descr="Marker">
            <a:extLst>
              <a:ext uri="{FF2B5EF4-FFF2-40B4-BE49-F238E27FC236}">
                <a16:creationId xmlns:a16="http://schemas.microsoft.com/office/drawing/2014/main" id="{AD7AF980-F1A7-8234-BB40-ED501915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0457" y="2228071"/>
            <a:ext cx="646331" cy="646331"/>
          </a:xfrm>
          <a:prstGeom prst="rect">
            <a:avLst/>
          </a:prstGeom>
        </p:spPr>
      </p:pic>
      <p:pic>
        <p:nvPicPr>
          <p:cNvPr id="19" name="Graphic 18" descr="Marker">
            <a:extLst>
              <a:ext uri="{FF2B5EF4-FFF2-40B4-BE49-F238E27FC236}">
                <a16:creationId xmlns:a16="http://schemas.microsoft.com/office/drawing/2014/main" id="{57C9AD77-6766-942B-FB98-CC1AF3048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3747" y="2590309"/>
            <a:ext cx="342680" cy="3426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CD7FF-8762-0B03-A254-7895803805F3}"/>
              </a:ext>
            </a:extLst>
          </p:cNvPr>
          <p:cNvSpPr txBox="1"/>
          <p:nvPr/>
        </p:nvSpPr>
        <p:spPr>
          <a:xfrm>
            <a:off x="286870" y="2093345"/>
            <a:ext cx="1622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accent6">
                    <a:lumMod val="75000"/>
                  </a:schemeClr>
                </a:solidFill>
              </a:rPr>
              <a:t>Marker: identify the launches with success rate (green means success, </a:t>
            </a:r>
            <a:r>
              <a:rPr lang="en-US" sz="1200" b="1" i="1" dirty="0">
                <a:solidFill>
                  <a:srgbClr val="FF0000"/>
                </a:solidFill>
              </a:rPr>
              <a:t>red means failure</a:t>
            </a: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A4485-6D45-16AA-1D4E-93E7FC1B1517}"/>
              </a:ext>
            </a:extLst>
          </p:cNvPr>
          <p:cNvCxnSpPr>
            <a:cxnSpLocks/>
          </p:cNvCxnSpPr>
          <p:nvPr/>
        </p:nvCxnSpPr>
        <p:spPr>
          <a:xfrm>
            <a:off x="2273747" y="2756809"/>
            <a:ext cx="1350075" cy="3231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070C1C-1BDE-8D3D-BF34-7AE34DA6BCB2}"/>
              </a:ext>
            </a:extLst>
          </p:cNvPr>
          <p:cNvSpPr txBox="1"/>
          <p:nvPr/>
        </p:nvSpPr>
        <p:spPr>
          <a:xfrm>
            <a:off x="2780700" y="5798889"/>
            <a:ext cx="121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10000 miles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276811-54BB-3505-2619-2143716BCEA1}"/>
              </a:ext>
            </a:extLst>
          </p:cNvPr>
          <p:cNvSpPr txBox="1"/>
          <p:nvPr/>
        </p:nvSpPr>
        <p:spPr>
          <a:xfrm>
            <a:off x="3232262" y="4494764"/>
            <a:ext cx="19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Line: specify the distance from the launch site to the closest railway, highway, city</a:t>
            </a:r>
          </a:p>
        </p:txBody>
      </p:sp>
      <p:sp>
        <p:nvSpPr>
          <p:cNvPr id="25" name="TextBox 24">
            <a:hlinkClick r:id="rId8"/>
            <a:extLst>
              <a:ext uri="{FF2B5EF4-FFF2-40B4-BE49-F238E27FC236}">
                <a16:creationId xmlns:a16="http://schemas.microsoft.com/office/drawing/2014/main" id="{228F2450-24B1-71E2-7802-F44DC80C9CEC}"/>
              </a:ext>
            </a:extLst>
          </p:cNvPr>
          <p:cNvSpPr txBox="1"/>
          <p:nvPr/>
        </p:nvSpPr>
        <p:spPr>
          <a:xfrm>
            <a:off x="3825400" y="792372"/>
            <a:ext cx="4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313269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A8939F70-35C6-4E7F-529A-CAF48198E4E2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E1FE5-D7D3-0EFA-B356-88316BC11DE5}"/>
              </a:ext>
            </a:extLst>
          </p:cNvPr>
          <p:cNvSpPr/>
          <p:nvPr/>
        </p:nvSpPr>
        <p:spPr>
          <a:xfrm>
            <a:off x="-13268" y="181424"/>
            <a:ext cx="3556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86A09E-C14A-69D6-E215-5EC4A15F0624}"/>
              </a:ext>
            </a:extLst>
          </p:cNvPr>
          <p:cNvGrpSpPr/>
          <p:nvPr/>
        </p:nvGrpSpPr>
        <p:grpSpPr>
          <a:xfrm>
            <a:off x="396599" y="597960"/>
            <a:ext cx="2834220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9A3243-9D5C-A9B6-ECCF-A475B777D5A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625B47-B2F9-3B54-2576-30D19B3D3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18F2DF-5251-844D-F79B-6CB9B5BA4318}"/>
              </a:ext>
            </a:extLst>
          </p:cNvPr>
          <p:cNvSpPr txBox="1"/>
          <p:nvPr/>
        </p:nvSpPr>
        <p:spPr>
          <a:xfrm>
            <a:off x="300383" y="843976"/>
            <a:ext cx="302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Dashboard with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Plotly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Dash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23782D6-08FD-6563-10BD-AD1B619656BF}"/>
              </a:ext>
            </a:extLst>
          </p:cNvPr>
          <p:cNvGrpSpPr/>
          <p:nvPr/>
        </p:nvGrpSpPr>
        <p:grpSpPr>
          <a:xfrm>
            <a:off x="497837" y="2206565"/>
            <a:ext cx="11207651" cy="2444870"/>
            <a:chOff x="744903" y="2400776"/>
            <a:chExt cx="11207651" cy="24448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833A00-ECF8-E66E-88DD-C532341B81C3}"/>
                </a:ext>
              </a:extLst>
            </p:cNvPr>
            <p:cNvGrpSpPr/>
            <p:nvPr/>
          </p:nvGrpSpPr>
          <p:grpSpPr>
            <a:xfrm>
              <a:off x="1267042" y="2400776"/>
              <a:ext cx="469564" cy="469564"/>
              <a:chOff x="1789471" y="1907458"/>
              <a:chExt cx="1600274" cy="160027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62E96B5-CAA9-649B-B8D7-AE7E41404646}"/>
                  </a:ext>
                </a:extLst>
              </p:cNvPr>
              <p:cNvSpPr/>
              <p:nvPr/>
            </p:nvSpPr>
            <p:spPr>
              <a:xfrm>
                <a:off x="1789471" y="1907458"/>
                <a:ext cx="1600274" cy="1600274"/>
              </a:xfrm>
              <a:prstGeom prst="ellipse">
                <a:avLst/>
              </a:prstGeom>
              <a:solidFill>
                <a:srgbClr val="C000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Partial Circle 10">
                <a:extLst>
                  <a:ext uri="{FF2B5EF4-FFF2-40B4-BE49-F238E27FC236}">
                    <a16:creationId xmlns:a16="http://schemas.microsoft.com/office/drawing/2014/main" id="{5C223056-2AD0-8B50-DE7E-203E440A6BAE}"/>
                  </a:ext>
                </a:extLst>
              </p:cNvPr>
              <p:cNvSpPr/>
              <p:nvPr/>
            </p:nvSpPr>
            <p:spPr>
              <a:xfrm flipH="1">
                <a:off x="1794405" y="1907458"/>
                <a:ext cx="1595340" cy="1595340"/>
              </a:xfrm>
              <a:prstGeom prst="pie">
                <a:avLst>
                  <a:gd name="adj1" fmla="val 1709152"/>
                  <a:gd name="adj2" fmla="val 1620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299938-A86B-AAC2-DCAC-4127663F43EB}"/>
                </a:ext>
              </a:extLst>
            </p:cNvPr>
            <p:cNvSpPr txBox="1"/>
            <p:nvPr/>
          </p:nvSpPr>
          <p:spPr>
            <a:xfrm>
              <a:off x="2339265" y="2449395"/>
              <a:ext cx="5692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Pie plot</a:t>
              </a:r>
              <a:r>
                <a:rPr lang="en-US" dirty="0">
                  <a:solidFill>
                    <a:srgbClr val="FF0000"/>
                  </a:solidFill>
                </a:rPr>
                <a:t>: </a:t>
              </a: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illustrate the total success launches for each sites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7CD5CC-9661-D3BB-2109-22C9610D787C}"/>
                </a:ext>
              </a:extLst>
            </p:cNvPr>
            <p:cNvGrpSpPr/>
            <p:nvPr/>
          </p:nvGrpSpPr>
          <p:grpSpPr>
            <a:xfrm flipV="1">
              <a:off x="871367" y="3211963"/>
              <a:ext cx="1260913" cy="221109"/>
              <a:chOff x="3389745" y="2664542"/>
              <a:chExt cx="2971726" cy="52111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76A8C33-4FC0-2216-A13A-7C085CD3DCC5}"/>
                  </a:ext>
                </a:extLst>
              </p:cNvPr>
              <p:cNvSpPr/>
              <p:nvPr/>
            </p:nvSpPr>
            <p:spPr>
              <a:xfrm>
                <a:off x="3389745" y="2664542"/>
                <a:ext cx="2971726" cy="52111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6D20A566-1E81-E808-2EAF-1016ED49C584}"/>
                  </a:ext>
                </a:extLst>
              </p:cNvPr>
              <p:cNvSpPr/>
              <p:nvPr/>
            </p:nvSpPr>
            <p:spPr>
              <a:xfrm>
                <a:off x="5895031" y="2767779"/>
                <a:ext cx="364975" cy="31463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E7175-4446-4D52-378A-CB62801B3058}"/>
                </a:ext>
              </a:extLst>
            </p:cNvPr>
            <p:cNvSpPr txBox="1"/>
            <p:nvPr/>
          </p:nvSpPr>
          <p:spPr>
            <a:xfrm>
              <a:off x="2351140" y="3093329"/>
              <a:ext cx="822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Drop-dow</a:t>
              </a:r>
              <a:r>
                <a:rPr lang="en-US" b="1" dirty="0"/>
                <a:t>n: </a:t>
              </a: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allows the user to choose the launch site they want information from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C7BC19-EDB5-C5D9-8D7B-D263F6E3F1EA}"/>
                </a:ext>
              </a:extLst>
            </p:cNvPr>
            <p:cNvGrpSpPr/>
            <p:nvPr/>
          </p:nvGrpSpPr>
          <p:grpSpPr>
            <a:xfrm>
              <a:off x="744903" y="3863854"/>
              <a:ext cx="1606237" cy="92395"/>
              <a:chOff x="4041058" y="3113628"/>
              <a:chExt cx="4444180" cy="25564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9821710-D237-1DE9-6D07-C0A9AEA53790}"/>
                  </a:ext>
                </a:extLst>
              </p:cNvPr>
              <p:cNvSpPr/>
              <p:nvPr/>
            </p:nvSpPr>
            <p:spPr>
              <a:xfrm flipV="1">
                <a:off x="4139381" y="3218591"/>
                <a:ext cx="4218038" cy="457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D6DD12E-B2ED-96B3-032F-D7B5C961AEF4}"/>
                  </a:ext>
                </a:extLst>
              </p:cNvPr>
              <p:cNvSpPr/>
              <p:nvPr/>
            </p:nvSpPr>
            <p:spPr>
              <a:xfrm>
                <a:off x="4041058" y="3113630"/>
                <a:ext cx="255639" cy="25563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0740677-53D2-7951-4E10-F86BAE4BEA7C}"/>
                  </a:ext>
                </a:extLst>
              </p:cNvPr>
              <p:cNvSpPr/>
              <p:nvPr/>
            </p:nvSpPr>
            <p:spPr>
              <a:xfrm>
                <a:off x="8229599" y="3113629"/>
                <a:ext cx="255639" cy="25563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08C558-7B9D-BABB-7519-ABDD7BF34EF8}"/>
                  </a:ext>
                </a:extLst>
              </p:cNvPr>
              <p:cNvSpPr/>
              <p:nvPr/>
            </p:nvSpPr>
            <p:spPr>
              <a:xfrm>
                <a:off x="6135328" y="3113628"/>
                <a:ext cx="255639" cy="25563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CE2F87-939B-955F-E4C1-669B3C289D41}"/>
                </a:ext>
              </a:extLst>
            </p:cNvPr>
            <p:cNvSpPr txBox="1"/>
            <p:nvPr/>
          </p:nvSpPr>
          <p:spPr>
            <a:xfrm>
              <a:off x="2367229" y="3717124"/>
              <a:ext cx="822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Slider: 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provides the information of the range of payload mass to be displayed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7DF29BF-7459-0F36-4667-CA9B241B8603}"/>
                </a:ext>
              </a:extLst>
            </p:cNvPr>
            <p:cNvGrpSpPr/>
            <p:nvPr/>
          </p:nvGrpSpPr>
          <p:grpSpPr>
            <a:xfrm>
              <a:off x="951784" y="4000433"/>
              <a:ext cx="1108991" cy="845213"/>
              <a:chOff x="776242" y="2975632"/>
              <a:chExt cx="4168877" cy="317729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907A92B-1B0F-677C-F041-58BC0E50CC30}"/>
                  </a:ext>
                </a:extLst>
              </p:cNvPr>
              <p:cNvGrpSpPr/>
              <p:nvPr/>
            </p:nvGrpSpPr>
            <p:grpSpPr>
              <a:xfrm>
                <a:off x="776242" y="3564138"/>
                <a:ext cx="4168877" cy="2315440"/>
                <a:chOff x="4188542" y="3588774"/>
                <a:chExt cx="4168877" cy="23154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499AB02-3745-F258-0B68-452754BCEA57}"/>
                    </a:ext>
                  </a:extLst>
                </p:cNvPr>
                <p:cNvSpPr/>
                <p:nvPr/>
              </p:nvSpPr>
              <p:spPr>
                <a:xfrm>
                  <a:off x="4188542" y="3588774"/>
                  <a:ext cx="4168877" cy="21336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F64DCF5-49D5-7779-03FD-D2011401A1A4}"/>
                    </a:ext>
                  </a:extLst>
                </p:cNvPr>
                <p:cNvCxnSpPr/>
                <p:nvPr/>
              </p:nvCxnSpPr>
              <p:spPr>
                <a:xfrm>
                  <a:off x="4188542" y="5722374"/>
                  <a:ext cx="416887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DCF4C05-B29B-E300-C20B-B879CFC0D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88542" y="3588774"/>
                  <a:ext cx="0" cy="2133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5D704AF-D8AA-0B5E-296D-F4CBDD686481}"/>
                    </a:ext>
                  </a:extLst>
                </p:cNvPr>
                <p:cNvGrpSpPr/>
                <p:nvPr/>
              </p:nvGrpSpPr>
              <p:grpSpPr>
                <a:xfrm rot="18944822">
                  <a:off x="4621830" y="4334495"/>
                  <a:ext cx="1569719" cy="1569719"/>
                  <a:chOff x="1704423" y="3651210"/>
                  <a:chExt cx="1569719" cy="1569719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0AC4959-6440-A3D9-0257-490AD3933D36}"/>
                      </a:ext>
                    </a:extLst>
                  </p:cNvPr>
                  <p:cNvSpPr/>
                  <p:nvPr/>
                </p:nvSpPr>
                <p:spPr>
                  <a:xfrm>
                    <a:off x="1704423" y="3651210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B3041830-625E-D59E-7F6E-1F91F540EDFE}"/>
                      </a:ext>
                    </a:extLst>
                  </p:cNvPr>
                  <p:cNvSpPr/>
                  <p:nvPr/>
                </p:nvSpPr>
                <p:spPr>
                  <a:xfrm>
                    <a:off x="1856823" y="3803610"/>
                    <a:ext cx="45719" cy="45719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C1ECF31-9211-2170-AF83-D493944A01FB}"/>
                      </a:ext>
                    </a:extLst>
                  </p:cNvPr>
                  <p:cNvSpPr/>
                  <p:nvPr/>
                </p:nvSpPr>
                <p:spPr>
                  <a:xfrm>
                    <a:off x="2009223" y="3956010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ABAA945-3EC3-F172-7519-25C626685BD0}"/>
                      </a:ext>
                    </a:extLst>
                  </p:cNvPr>
                  <p:cNvSpPr/>
                  <p:nvPr/>
                </p:nvSpPr>
                <p:spPr>
                  <a:xfrm>
                    <a:off x="2161623" y="4108410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8BBEEA01-DEEA-A58A-457D-42FB9A0EE587}"/>
                      </a:ext>
                    </a:extLst>
                  </p:cNvPr>
                  <p:cNvSpPr/>
                  <p:nvPr/>
                </p:nvSpPr>
                <p:spPr>
                  <a:xfrm>
                    <a:off x="2314023" y="4260810"/>
                    <a:ext cx="45719" cy="45719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899AA0D-1564-3300-8266-0828E1CE3099}"/>
                      </a:ext>
                    </a:extLst>
                  </p:cNvPr>
                  <p:cNvSpPr/>
                  <p:nvPr/>
                </p:nvSpPr>
                <p:spPr>
                  <a:xfrm>
                    <a:off x="2466423" y="4413210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67ECC8D2-A5D2-87ED-45D0-D4DBF48912EC}"/>
                      </a:ext>
                    </a:extLst>
                  </p:cNvPr>
                  <p:cNvSpPr/>
                  <p:nvPr/>
                </p:nvSpPr>
                <p:spPr>
                  <a:xfrm>
                    <a:off x="2618823" y="4565610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AFFE95C-A1CF-23E2-5AF6-30C880ADF170}"/>
                      </a:ext>
                    </a:extLst>
                  </p:cNvPr>
                  <p:cNvSpPr/>
                  <p:nvPr/>
                </p:nvSpPr>
                <p:spPr>
                  <a:xfrm>
                    <a:off x="2771223" y="4718010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F37B703-9142-840E-80CA-6FB4AA028E44}"/>
                      </a:ext>
                    </a:extLst>
                  </p:cNvPr>
                  <p:cNvSpPr/>
                  <p:nvPr/>
                </p:nvSpPr>
                <p:spPr>
                  <a:xfrm>
                    <a:off x="2923623" y="4870410"/>
                    <a:ext cx="45719" cy="45719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C9C1D235-D6FC-F9E3-5BD6-AA42FA6722A2}"/>
                      </a:ext>
                    </a:extLst>
                  </p:cNvPr>
                  <p:cNvSpPr/>
                  <p:nvPr/>
                </p:nvSpPr>
                <p:spPr>
                  <a:xfrm>
                    <a:off x="3076023" y="5022810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BA8F45C-85D4-0ED4-7C4F-03E753CB936D}"/>
                      </a:ext>
                    </a:extLst>
                  </p:cNvPr>
                  <p:cNvSpPr/>
                  <p:nvPr/>
                </p:nvSpPr>
                <p:spPr>
                  <a:xfrm>
                    <a:off x="3228423" y="5175210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FE810DE-5C90-980D-DAA9-FEE992C85B73}"/>
                  </a:ext>
                </a:extLst>
              </p:cNvPr>
              <p:cNvGrpSpPr/>
              <p:nvPr/>
            </p:nvGrpSpPr>
            <p:grpSpPr>
              <a:xfrm rot="18944822">
                <a:off x="1457364" y="2975632"/>
                <a:ext cx="1569719" cy="1569719"/>
                <a:chOff x="1704423" y="3651210"/>
                <a:chExt cx="1569719" cy="156971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FBB5358-4786-127B-4C67-041B349A2549}"/>
                    </a:ext>
                  </a:extLst>
                </p:cNvPr>
                <p:cNvSpPr/>
                <p:nvPr/>
              </p:nvSpPr>
              <p:spPr>
                <a:xfrm>
                  <a:off x="1704423" y="3651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95F8509-892E-2D4B-5C2D-4A11E3D95C2A}"/>
                    </a:ext>
                  </a:extLst>
                </p:cNvPr>
                <p:cNvSpPr/>
                <p:nvPr/>
              </p:nvSpPr>
              <p:spPr>
                <a:xfrm>
                  <a:off x="1856823" y="38036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3DB38F0-E9A4-A5E1-AD43-A291EBB9EE6E}"/>
                    </a:ext>
                  </a:extLst>
                </p:cNvPr>
                <p:cNvSpPr/>
                <p:nvPr/>
              </p:nvSpPr>
              <p:spPr>
                <a:xfrm>
                  <a:off x="2009223" y="39560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A510567-9426-8562-C492-76C063801CFF}"/>
                    </a:ext>
                  </a:extLst>
                </p:cNvPr>
                <p:cNvSpPr/>
                <p:nvPr/>
              </p:nvSpPr>
              <p:spPr>
                <a:xfrm>
                  <a:off x="2161623" y="41084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485FF49-7842-5501-CE33-324526644BAF}"/>
                    </a:ext>
                  </a:extLst>
                </p:cNvPr>
                <p:cNvSpPr/>
                <p:nvPr/>
              </p:nvSpPr>
              <p:spPr>
                <a:xfrm>
                  <a:off x="2314023" y="42608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E00379F-DBCF-8F12-8B85-92C758E3F69C}"/>
                    </a:ext>
                  </a:extLst>
                </p:cNvPr>
                <p:cNvSpPr/>
                <p:nvPr/>
              </p:nvSpPr>
              <p:spPr>
                <a:xfrm>
                  <a:off x="2466423" y="44132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3BCB02F-E1EA-2C22-8214-1D7CC6C9365B}"/>
                    </a:ext>
                  </a:extLst>
                </p:cNvPr>
                <p:cNvSpPr/>
                <p:nvPr/>
              </p:nvSpPr>
              <p:spPr>
                <a:xfrm>
                  <a:off x="2618823" y="45656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D68D9A8-5A46-859A-647E-D58569A24BF3}"/>
                    </a:ext>
                  </a:extLst>
                </p:cNvPr>
                <p:cNvSpPr/>
                <p:nvPr/>
              </p:nvSpPr>
              <p:spPr>
                <a:xfrm>
                  <a:off x="2771223" y="47180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4453C5D-9613-E36B-D7F3-E2C5316B99F0}"/>
                    </a:ext>
                  </a:extLst>
                </p:cNvPr>
                <p:cNvSpPr/>
                <p:nvPr/>
              </p:nvSpPr>
              <p:spPr>
                <a:xfrm>
                  <a:off x="2923623" y="48704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186AACB-9F9C-14C2-E694-8F0376091B26}"/>
                    </a:ext>
                  </a:extLst>
                </p:cNvPr>
                <p:cNvSpPr/>
                <p:nvPr/>
              </p:nvSpPr>
              <p:spPr>
                <a:xfrm>
                  <a:off x="3076023" y="50228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1AC81E2-54C3-733F-A268-BB665AA3FFC5}"/>
                    </a:ext>
                  </a:extLst>
                </p:cNvPr>
                <p:cNvSpPr/>
                <p:nvPr/>
              </p:nvSpPr>
              <p:spPr>
                <a:xfrm>
                  <a:off x="3228423" y="5175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BFF1CA8-CFE6-0384-6849-F05ECBC367C2}"/>
                  </a:ext>
                </a:extLst>
              </p:cNvPr>
              <p:cNvGrpSpPr/>
              <p:nvPr/>
            </p:nvGrpSpPr>
            <p:grpSpPr>
              <a:xfrm rot="8086421">
                <a:off x="2782736" y="4583206"/>
                <a:ext cx="1569719" cy="1569719"/>
                <a:chOff x="1704423" y="3651210"/>
                <a:chExt cx="1569719" cy="156971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A6EF687-DD3B-0B43-A05C-7A864EDB626B}"/>
                    </a:ext>
                  </a:extLst>
                </p:cNvPr>
                <p:cNvSpPr/>
                <p:nvPr/>
              </p:nvSpPr>
              <p:spPr>
                <a:xfrm>
                  <a:off x="1704423" y="3651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041CA16-8118-17DF-6E9D-5DD9CA75ABFB}"/>
                    </a:ext>
                  </a:extLst>
                </p:cNvPr>
                <p:cNvSpPr/>
                <p:nvPr/>
              </p:nvSpPr>
              <p:spPr>
                <a:xfrm>
                  <a:off x="1856823" y="38036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38AEB41-C8C1-4D9B-D150-0B86417455EE}"/>
                    </a:ext>
                  </a:extLst>
                </p:cNvPr>
                <p:cNvSpPr/>
                <p:nvPr/>
              </p:nvSpPr>
              <p:spPr>
                <a:xfrm>
                  <a:off x="2009223" y="39560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653AC74-5A86-4382-8FD8-C1350DED6A3F}"/>
                    </a:ext>
                  </a:extLst>
                </p:cNvPr>
                <p:cNvSpPr/>
                <p:nvPr/>
              </p:nvSpPr>
              <p:spPr>
                <a:xfrm>
                  <a:off x="2161623" y="41084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195E776-7CA1-3E47-5B8C-C422EDD6AB5A}"/>
                    </a:ext>
                  </a:extLst>
                </p:cNvPr>
                <p:cNvSpPr/>
                <p:nvPr/>
              </p:nvSpPr>
              <p:spPr>
                <a:xfrm>
                  <a:off x="2314023" y="42608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4FAB2A47-376A-E85F-E94F-49717824746B}"/>
                    </a:ext>
                  </a:extLst>
                </p:cNvPr>
                <p:cNvSpPr/>
                <p:nvPr/>
              </p:nvSpPr>
              <p:spPr>
                <a:xfrm>
                  <a:off x="2466423" y="44132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58EB041-592F-55F9-B954-924534530433}"/>
                    </a:ext>
                  </a:extLst>
                </p:cNvPr>
                <p:cNvSpPr/>
                <p:nvPr/>
              </p:nvSpPr>
              <p:spPr>
                <a:xfrm>
                  <a:off x="2618823" y="45656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B0119493-FB2B-1E41-F96F-EFBEBB1536CF}"/>
                    </a:ext>
                  </a:extLst>
                </p:cNvPr>
                <p:cNvSpPr/>
                <p:nvPr/>
              </p:nvSpPr>
              <p:spPr>
                <a:xfrm>
                  <a:off x="2771223" y="47180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56AE6DD-45B7-90AD-F987-592CB476A89C}"/>
                    </a:ext>
                  </a:extLst>
                </p:cNvPr>
                <p:cNvSpPr/>
                <p:nvPr/>
              </p:nvSpPr>
              <p:spPr>
                <a:xfrm>
                  <a:off x="2923623" y="4870410"/>
                  <a:ext cx="45719" cy="4571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6B218F3-8A50-381D-C765-7880F64333D8}"/>
                    </a:ext>
                  </a:extLst>
                </p:cNvPr>
                <p:cNvSpPr/>
                <p:nvPr/>
              </p:nvSpPr>
              <p:spPr>
                <a:xfrm>
                  <a:off x="3076023" y="5022810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628BC25A-2685-B95E-0D44-74B4B858C2A7}"/>
                    </a:ext>
                  </a:extLst>
                </p:cNvPr>
                <p:cNvSpPr/>
                <p:nvPr/>
              </p:nvSpPr>
              <p:spPr>
                <a:xfrm>
                  <a:off x="3228423" y="5175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0F19D34-A18C-A62D-6879-82AD9AB119B0}"/>
                </a:ext>
              </a:extLst>
            </p:cNvPr>
            <p:cNvSpPr txBox="1"/>
            <p:nvPr/>
          </p:nvSpPr>
          <p:spPr>
            <a:xfrm>
              <a:off x="2387547" y="4277450"/>
              <a:ext cx="9565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Scatterplot: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gives information of the payload mass range of all launch sites, with its success status</a:t>
              </a:r>
            </a:p>
          </p:txBody>
        </p:sp>
      </p:grp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2899B51F-C3CD-1788-8168-8FCD94AAF359}"/>
              </a:ext>
            </a:extLst>
          </p:cNvPr>
          <p:cNvSpPr txBox="1"/>
          <p:nvPr/>
        </p:nvSpPr>
        <p:spPr>
          <a:xfrm>
            <a:off x="3962868" y="6396759"/>
            <a:ext cx="4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</a:t>
            </a:r>
            <a:r>
              <a:rPr lang="en-US" b="1" u="sng" dirty="0" err="1">
                <a:solidFill>
                  <a:srgbClr val="C00000"/>
                </a:solidFill>
              </a:rPr>
              <a:t>Plotly</a:t>
            </a:r>
            <a:r>
              <a:rPr lang="en-US" b="1" u="sng" dirty="0">
                <a:solidFill>
                  <a:srgbClr val="C00000"/>
                </a:solidFill>
              </a:rPr>
              <a:t> Dash Python Source Code</a:t>
            </a:r>
          </a:p>
        </p:txBody>
      </p:sp>
    </p:spTree>
    <p:extLst>
      <p:ext uri="{BB962C8B-B14F-4D97-AF65-F5344CB8AC3E}">
        <p14:creationId xmlns:p14="http://schemas.microsoft.com/office/powerpoint/2010/main" val="176725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alf Frame 26">
            <a:extLst>
              <a:ext uri="{FF2B5EF4-FFF2-40B4-BE49-F238E27FC236}">
                <a16:creationId xmlns:a16="http://schemas.microsoft.com/office/drawing/2014/main" id="{66F4339D-A6AE-FFBE-2E7C-2A6E618DFF9C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8E1259-EFD4-E45E-255E-A3BD5AAAD83E}"/>
              </a:ext>
            </a:extLst>
          </p:cNvPr>
          <p:cNvSpPr/>
          <p:nvPr/>
        </p:nvSpPr>
        <p:spPr>
          <a:xfrm>
            <a:off x="0" y="192563"/>
            <a:ext cx="3556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D4068-B21C-89C1-D906-094A95EAA3D2}"/>
              </a:ext>
            </a:extLst>
          </p:cNvPr>
          <p:cNvGrpSpPr/>
          <p:nvPr/>
        </p:nvGrpSpPr>
        <p:grpSpPr>
          <a:xfrm>
            <a:off x="468452" y="578717"/>
            <a:ext cx="2834220" cy="255178"/>
            <a:chOff x="546001" y="749776"/>
            <a:chExt cx="1449054" cy="44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EE9771-E5A8-5929-8785-D93DA0CCB19E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6BD0D0-5DC5-F0BB-E5FC-DF292D7AB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BB7366-14FE-002D-473F-8A4F99F04761}"/>
              </a:ext>
            </a:extLst>
          </p:cNvPr>
          <p:cNvSpPr txBox="1"/>
          <p:nvPr/>
        </p:nvSpPr>
        <p:spPr>
          <a:xfrm>
            <a:off x="347076" y="803637"/>
            <a:ext cx="341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Predictive Analysis (Classification)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C679BA6-46F5-72B0-4734-9C80E74ED84B}"/>
              </a:ext>
            </a:extLst>
          </p:cNvPr>
          <p:cNvGrpSpPr/>
          <p:nvPr/>
        </p:nvGrpSpPr>
        <p:grpSpPr>
          <a:xfrm>
            <a:off x="266409" y="1297727"/>
            <a:ext cx="11830631" cy="5072932"/>
            <a:chOff x="266409" y="1297727"/>
            <a:chExt cx="11830631" cy="50729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ACB9FC5-7799-2A3E-865F-45605E5162B3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2658839" y="2008670"/>
              <a:ext cx="756901" cy="352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7798B98-DA30-011B-6F8E-75C304676CC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808170" y="2012198"/>
              <a:ext cx="575661" cy="352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8E4233E-6B15-9E94-DD3C-F409F767110E}"/>
                </a:ext>
              </a:extLst>
            </p:cNvPr>
            <p:cNvSpPr/>
            <p:nvPr/>
          </p:nvSpPr>
          <p:spPr>
            <a:xfrm>
              <a:off x="266409" y="1579421"/>
              <a:ext cx="2392430" cy="85849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Import libraries and define a function to plot the confusion matrix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92C1A4-A905-F961-E750-C6E7E1328651}"/>
                </a:ext>
              </a:extLst>
            </p:cNvPr>
            <p:cNvSpPr/>
            <p:nvPr/>
          </p:nvSpPr>
          <p:spPr>
            <a:xfrm>
              <a:off x="3415740" y="1297727"/>
              <a:ext cx="2392430" cy="14289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Create a NumPy array (Y) of labeled targets and standardize the data (X) with remaining variables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9EA272-A76B-8A28-8A03-3BEAAB143A6A}"/>
                </a:ext>
              </a:extLst>
            </p:cNvPr>
            <p:cNvSpPr/>
            <p:nvPr/>
          </p:nvSpPr>
          <p:spPr>
            <a:xfrm>
              <a:off x="6383831" y="1586478"/>
              <a:ext cx="2392430" cy="8584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Split X and Y into training sets and test sets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37088FB-1CA7-3C32-AD6F-16C1042236BA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776261" y="2015727"/>
              <a:ext cx="9283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67D7C1B-C319-1503-A63A-AA55B58B1B66}"/>
                </a:ext>
              </a:extLst>
            </p:cNvPr>
            <p:cNvSpPr/>
            <p:nvPr/>
          </p:nvSpPr>
          <p:spPr>
            <a:xfrm>
              <a:off x="9704610" y="1480959"/>
              <a:ext cx="2392430" cy="10695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Create a </a:t>
              </a:r>
              <a:r>
                <a:rPr lang="en-US" sz="1600" b="1" dirty="0" err="1">
                  <a:solidFill>
                    <a:schemeClr val="tx1"/>
                  </a:solidFill>
                </a:rPr>
                <a:t>GridSearchCV</a:t>
              </a:r>
              <a:r>
                <a:rPr lang="en-US" sz="1600" b="1" dirty="0">
                  <a:solidFill>
                    <a:schemeClr val="tx1"/>
                  </a:solidFill>
                </a:rPr>
                <a:t> object with cv = 10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F974CAA-D255-1FAD-0A05-C5C3545ED218}"/>
                </a:ext>
              </a:extLst>
            </p:cNvPr>
            <p:cNvSpPr/>
            <p:nvPr/>
          </p:nvSpPr>
          <p:spPr>
            <a:xfrm>
              <a:off x="9916583" y="2902842"/>
              <a:ext cx="1968483" cy="1243718"/>
            </a:xfrm>
            <a:prstGeom prst="roundRect">
              <a:avLst/>
            </a:prstGeom>
            <a:solidFill>
              <a:srgbClr val="ECD9EF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Apply </a:t>
              </a:r>
              <a:r>
                <a:rPr lang="en-US" sz="1600" b="1" dirty="0" err="1">
                  <a:solidFill>
                    <a:srgbClr val="7030A0"/>
                  </a:solidFill>
                </a:rPr>
                <a:t>GridSearchCV</a:t>
              </a:r>
              <a:r>
                <a:rPr lang="en-US" sz="1600" b="1" dirty="0">
                  <a:solidFill>
                    <a:srgbClr val="7030A0"/>
                  </a:solidFill>
                </a:rPr>
                <a:t> to different machine learning algorithms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ABACA7-29D8-10AB-7E75-75FD26B58675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900825" y="2550494"/>
              <a:ext cx="0" cy="35234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7068B9-956C-022D-47F1-B28892ABDCD7}"/>
                </a:ext>
              </a:extLst>
            </p:cNvPr>
            <p:cNvSpPr txBox="1"/>
            <p:nvPr/>
          </p:nvSpPr>
          <p:spPr>
            <a:xfrm>
              <a:off x="9881480" y="4280825"/>
              <a:ext cx="2038690" cy="369332"/>
            </a:xfrm>
            <a:prstGeom prst="rect">
              <a:avLst/>
            </a:prstGeom>
            <a:solidFill>
              <a:srgbClr val="ECD9E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Logistic Regression</a:t>
              </a:r>
            </a:p>
          </p:txBody>
        </p:sp>
        <p:sp>
          <p:nvSpPr>
            <p:cNvPr id="48" name="L-Shape 47">
              <a:extLst>
                <a:ext uri="{FF2B5EF4-FFF2-40B4-BE49-F238E27FC236}">
                  <a16:creationId xmlns:a16="http://schemas.microsoft.com/office/drawing/2014/main" id="{C5C66286-17D4-B416-D7BB-765ECFAE194A}"/>
                </a:ext>
              </a:extLst>
            </p:cNvPr>
            <p:cNvSpPr/>
            <p:nvPr/>
          </p:nvSpPr>
          <p:spPr>
            <a:xfrm>
              <a:off x="9854545" y="4319251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A8087-C5A8-01B5-2AE5-B2E4E12AAE2F}"/>
                </a:ext>
              </a:extLst>
            </p:cNvPr>
            <p:cNvSpPr txBox="1"/>
            <p:nvPr/>
          </p:nvSpPr>
          <p:spPr>
            <a:xfrm>
              <a:off x="10147347" y="4784422"/>
              <a:ext cx="1506956" cy="369332"/>
            </a:xfrm>
            <a:prstGeom prst="rect">
              <a:avLst/>
            </a:prstGeom>
            <a:solidFill>
              <a:srgbClr val="ECD9E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Decision Tree</a:t>
              </a:r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5AEFD84F-9797-A420-A936-AC714B61958A}"/>
                </a:ext>
              </a:extLst>
            </p:cNvPr>
            <p:cNvSpPr/>
            <p:nvPr/>
          </p:nvSpPr>
          <p:spPr>
            <a:xfrm flipH="1">
              <a:off x="11302668" y="4822848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D727B5-405C-D847-421F-B42CF4B47EB4}"/>
                </a:ext>
              </a:extLst>
            </p:cNvPr>
            <p:cNvSpPr txBox="1"/>
            <p:nvPr/>
          </p:nvSpPr>
          <p:spPr>
            <a:xfrm>
              <a:off x="9793045" y="5314025"/>
              <a:ext cx="2215560" cy="369332"/>
            </a:xfrm>
            <a:prstGeom prst="rect">
              <a:avLst/>
            </a:prstGeom>
            <a:solidFill>
              <a:srgbClr val="ECD9E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K-Nearest Neighbors</a:t>
              </a:r>
            </a:p>
          </p:txBody>
        </p:sp>
        <p:sp>
          <p:nvSpPr>
            <p:cNvPr id="52" name="L-Shape 51">
              <a:extLst>
                <a:ext uri="{FF2B5EF4-FFF2-40B4-BE49-F238E27FC236}">
                  <a16:creationId xmlns:a16="http://schemas.microsoft.com/office/drawing/2014/main" id="{D829F78F-430D-3FB4-BEAA-71D150DC250D}"/>
                </a:ext>
              </a:extLst>
            </p:cNvPr>
            <p:cNvSpPr/>
            <p:nvPr/>
          </p:nvSpPr>
          <p:spPr>
            <a:xfrm>
              <a:off x="9766110" y="5352451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23D1AD-421E-F72C-F0E9-4644145F596F}"/>
                </a:ext>
              </a:extLst>
            </p:cNvPr>
            <p:cNvSpPr txBox="1"/>
            <p:nvPr/>
          </p:nvSpPr>
          <p:spPr>
            <a:xfrm>
              <a:off x="10598666" y="5838465"/>
              <a:ext cx="653794" cy="369332"/>
            </a:xfrm>
            <a:prstGeom prst="rect">
              <a:avLst/>
            </a:prstGeom>
            <a:solidFill>
              <a:srgbClr val="ECD9E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SVM</a:t>
              </a:r>
            </a:p>
          </p:txBody>
        </p:sp>
        <p:sp>
          <p:nvSpPr>
            <p:cNvPr id="54" name="L-Shape 53">
              <a:extLst>
                <a:ext uri="{FF2B5EF4-FFF2-40B4-BE49-F238E27FC236}">
                  <a16:creationId xmlns:a16="http://schemas.microsoft.com/office/drawing/2014/main" id="{0114C2DF-FDC1-E0E0-1656-0F4561E7419B}"/>
                </a:ext>
              </a:extLst>
            </p:cNvPr>
            <p:cNvSpPr/>
            <p:nvPr/>
          </p:nvSpPr>
          <p:spPr>
            <a:xfrm flipH="1">
              <a:off x="10900825" y="5876891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1437058-464E-1327-AE9B-43F3633A60F3}"/>
                </a:ext>
              </a:extLst>
            </p:cNvPr>
            <p:cNvSpPr/>
            <p:nvPr/>
          </p:nvSpPr>
          <p:spPr>
            <a:xfrm>
              <a:off x="4799631" y="4146560"/>
              <a:ext cx="2089751" cy="22240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latin typeface="Arial Unicode MS"/>
                </a:rPr>
                <a:t>Calculate the accuracy of the machine learning models and plot the confusion matrix</a:t>
              </a:r>
              <a:endPara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5155BC2-7E6E-091A-6F3D-E964BBBC122B}"/>
                </a:ext>
              </a:extLst>
            </p:cNvPr>
            <p:cNvCxnSpPr>
              <a:cxnSpLocks/>
              <a:stCxn id="72" idx="1"/>
              <a:endCxn id="78" idx="3"/>
            </p:cNvCxnSpPr>
            <p:nvPr/>
          </p:nvCxnSpPr>
          <p:spPr>
            <a:xfrm flipH="1" flipV="1">
              <a:off x="3253178" y="5258609"/>
              <a:ext cx="1546453" cy="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1F31DF3-9C2E-9A5E-DD49-C1A05DB3706D}"/>
                </a:ext>
              </a:extLst>
            </p:cNvPr>
            <p:cNvSpPr/>
            <p:nvPr/>
          </p:nvSpPr>
          <p:spPr>
            <a:xfrm>
              <a:off x="860748" y="4955651"/>
              <a:ext cx="2392430" cy="6059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Determine the best model (Decision Tree)</a:t>
              </a:r>
            </a:p>
          </p:txBody>
        </p: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3C09C9D0-39AB-B981-B65D-288B07A6617E}"/>
                </a:ext>
              </a:extLst>
            </p:cNvPr>
            <p:cNvCxnSpPr>
              <a:cxnSpLocks/>
              <a:stCxn id="15" idx="1"/>
              <a:endCxn id="72" idx="0"/>
            </p:cNvCxnSpPr>
            <p:nvPr/>
          </p:nvCxnSpPr>
          <p:spPr>
            <a:xfrm rot="10800000" flipV="1">
              <a:off x="5844507" y="3524700"/>
              <a:ext cx="4072076" cy="621859"/>
            </a:xfrm>
            <a:prstGeom prst="bentConnector2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hlinkClick r:id="rId4"/>
            <a:extLst>
              <a:ext uri="{FF2B5EF4-FFF2-40B4-BE49-F238E27FC236}">
                <a16:creationId xmlns:a16="http://schemas.microsoft.com/office/drawing/2014/main" id="{AB9245A3-A0C3-A47D-076E-68B35BE3C8A4}"/>
              </a:ext>
            </a:extLst>
          </p:cNvPr>
          <p:cNvSpPr txBox="1"/>
          <p:nvPr/>
        </p:nvSpPr>
        <p:spPr>
          <a:xfrm>
            <a:off x="3786652" y="6431706"/>
            <a:ext cx="4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46467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DD4893C2-F040-77A9-82F7-B2EDFEDF7E9A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831A4-94DD-32E8-F2CB-A980D8DEA2D8}"/>
              </a:ext>
            </a:extLst>
          </p:cNvPr>
          <p:cNvSpPr/>
          <p:nvPr/>
        </p:nvSpPr>
        <p:spPr>
          <a:xfrm>
            <a:off x="-60614" y="178121"/>
            <a:ext cx="3556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97BBEE-3312-6280-3C84-699FBDA6393F}"/>
              </a:ext>
            </a:extLst>
          </p:cNvPr>
          <p:cNvGrpSpPr/>
          <p:nvPr/>
        </p:nvGrpSpPr>
        <p:grpSpPr>
          <a:xfrm>
            <a:off x="300276" y="561276"/>
            <a:ext cx="2834220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02BEE-7ECF-BF90-36AE-A921F067C20F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55F20-0553-150D-928E-5C53262D8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3F1CA8-2BEF-A79A-4F40-78C94C775886}"/>
              </a:ext>
            </a:extLst>
          </p:cNvPr>
          <p:cNvSpPr txBox="1"/>
          <p:nvPr/>
        </p:nvSpPr>
        <p:spPr>
          <a:xfrm>
            <a:off x="204060" y="772776"/>
            <a:ext cx="302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901463CA-752B-8952-BB9A-94976B248316}"/>
              </a:ext>
            </a:extLst>
          </p:cNvPr>
          <p:cNvSpPr/>
          <p:nvPr/>
        </p:nvSpPr>
        <p:spPr>
          <a:xfrm>
            <a:off x="1450109" y="2595418"/>
            <a:ext cx="2189018" cy="2189018"/>
          </a:xfrm>
          <a:prstGeom prst="cub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Exploratory Data Analysis Results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235B8D3-53F7-BD55-BAF4-C75932AF486C}"/>
              </a:ext>
            </a:extLst>
          </p:cNvPr>
          <p:cNvSpPr/>
          <p:nvPr/>
        </p:nvSpPr>
        <p:spPr>
          <a:xfrm>
            <a:off x="4733637" y="2595418"/>
            <a:ext cx="2189018" cy="2189018"/>
          </a:xfrm>
          <a:prstGeom prst="cube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Interactive Analytics Demo in Screenshots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EEDC2485-6AAC-A3E3-5921-FB42FE197F63}"/>
              </a:ext>
            </a:extLst>
          </p:cNvPr>
          <p:cNvSpPr/>
          <p:nvPr/>
        </p:nvSpPr>
        <p:spPr>
          <a:xfrm>
            <a:off x="8266546" y="2595418"/>
            <a:ext cx="2189018" cy="2189018"/>
          </a:xfrm>
          <a:prstGeom prst="cub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Predictive Analysis Results</a:t>
            </a: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C221ED5A-2F43-771D-5AAD-89460B4011B0}"/>
              </a:ext>
            </a:extLst>
          </p:cNvPr>
          <p:cNvSpPr/>
          <p:nvPr/>
        </p:nvSpPr>
        <p:spPr>
          <a:xfrm flipV="1">
            <a:off x="1450109" y="4622947"/>
            <a:ext cx="8450975" cy="147781"/>
          </a:xfrm>
          <a:prstGeom prst="trapezoid">
            <a:avLst/>
          </a:prstGeom>
          <a:solidFill>
            <a:schemeClr val="bg2">
              <a:lumMod val="75000"/>
              <a:alpha val="37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9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5892800" y="1173017"/>
            <a:ext cx="5680364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6206693" y="1399095"/>
            <a:ext cx="515418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Insights Drawn From EDA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777018" y="2215146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8197275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853384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550728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98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85125" y="816454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Flight Number vs. Launch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228436" y="4905132"/>
            <a:ext cx="51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Most of the flights are launched at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CCAFS SLC 40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BB5A9-112C-AA72-343C-220508C59248}"/>
              </a:ext>
            </a:extLst>
          </p:cNvPr>
          <p:cNvSpPr txBox="1"/>
          <p:nvPr/>
        </p:nvSpPr>
        <p:spPr>
          <a:xfrm>
            <a:off x="1228436" y="5303041"/>
            <a:ext cx="100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ystem-ui"/>
                <a:cs typeface="Times New Roman" panose="02020603050405020304" pitchFamily="18" charset="0"/>
              </a:rPr>
              <a:t>• Most of the first flights are unsuccessful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(blue)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ystem-ui"/>
                <a:cs typeface="Times New Roman" panose="02020603050405020304" pitchFamily="18" charset="0"/>
              </a:rPr>
              <a:t>, while most of the latest flights are successful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(orange)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189FD-AAD2-EB30-7670-0EF03A797760}"/>
              </a:ext>
            </a:extLst>
          </p:cNvPr>
          <p:cNvSpPr txBox="1"/>
          <p:nvPr/>
        </p:nvSpPr>
        <p:spPr>
          <a:xfrm>
            <a:off x="1228436" y="5700950"/>
            <a:ext cx="68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VAFB SLC 4E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 and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KSC LC 39A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 are launch sites with high success rate.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BE1512-3CC6-AE47-40E2-816E3EBE6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" y="1468582"/>
            <a:ext cx="11444749" cy="320978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7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85125" y="816454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Payload Mass vs. Launch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609003" y="4933709"/>
            <a:ext cx="1130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Most of the flights are launched at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CCAFS SLC 40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with payload mass approximately ranging from 1000 – 7500kg. 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BB5A9-112C-AA72-343C-220508C59248}"/>
              </a:ext>
            </a:extLst>
          </p:cNvPr>
          <p:cNvSpPr txBox="1"/>
          <p:nvPr/>
        </p:nvSpPr>
        <p:spPr>
          <a:xfrm>
            <a:off x="609003" y="5295742"/>
            <a:ext cx="100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Most successful launches have payload mass at least approximately 9750kg.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189FD-AAD2-EB30-7670-0EF03A797760}"/>
              </a:ext>
            </a:extLst>
          </p:cNvPr>
          <p:cNvSpPr txBox="1"/>
          <p:nvPr/>
        </p:nvSpPr>
        <p:spPr>
          <a:xfrm>
            <a:off x="609003" y="5672214"/>
            <a:ext cx="68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VAFB SLC 4E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 and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KSC LC 39A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 are launch sites with high success rate.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336353-A686-9121-AA74-3EE5E5ED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" y="1440964"/>
            <a:ext cx="11400113" cy="323739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1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Success Rate vs. Orbit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6848019" y="3032053"/>
            <a:ext cx="51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ES-L1, GEO, HEO, and SSO have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100% success rate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189FD-AAD2-EB30-7670-0EF03A797760}"/>
              </a:ext>
            </a:extLst>
          </p:cNvPr>
          <p:cNvSpPr txBox="1"/>
          <p:nvPr/>
        </p:nvSpPr>
        <p:spPr>
          <a:xfrm>
            <a:off x="6848019" y="3956393"/>
            <a:ext cx="586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remaining orbits have at least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50% chance of </a:t>
            </a:r>
          </a:p>
          <a:p>
            <a:pPr algn="l"/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success.</a:t>
            </a:r>
            <a:endParaRPr lang="en-US" b="1" i="1" u="sng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CC6E7-8FA3-0126-6028-9C1A918FA1BC}"/>
              </a:ext>
            </a:extLst>
          </p:cNvPr>
          <p:cNvSpPr txBox="1"/>
          <p:nvPr/>
        </p:nvSpPr>
        <p:spPr>
          <a:xfrm>
            <a:off x="6848019" y="3494223"/>
            <a:ext cx="51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SO has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0% chance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of having successful launches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167DC-A4F4-61F4-7670-B2F5439C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" y="1531481"/>
            <a:ext cx="6225404" cy="499569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3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41807C8-4365-EA0F-82C8-61BF35E3B7C7}"/>
              </a:ext>
            </a:extLst>
          </p:cNvPr>
          <p:cNvSpPr/>
          <p:nvPr/>
        </p:nvSpPr>
        <p:spPr>
          <a:xfrm>
            <a:off x="6796144" y="1"/>
            <a:ext cx="5395856" cy="69457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89727E-959A-EC15-1EA1-C1ADC9396D1A}"/>
              </a:ext>
            </a:extLst>
          </p:cNvPr>
          <p:cNvSpPr/>
          <p:nvPr/>
        </p:nvSpPr>
        <p:spPr>
          <a:xfrm>
            <a:off x="9855200" y="-62282"/>
            <a:ext cx="1827743" cy="921264"/>
          </a:xfrm>
          <a:custGeom>
            <a:avLst/>
            <a:gdLst>
              <a:gd name="connsiteX0" fmla="*/ 0 w 1827743"/>
              <a:gd name="connsiteY0" fmla="*/ 921264 h 921264"/>
              <a:gd name="connsiteX1" fmla="*/ 498764 w 1827743"/>
              <a:gd name="connsiteY1" fmla="*/ 450209 h 921264"/>
              <a:gd name="connsiteX2" fmla="*/ 1422400 w 1827743"/>
              <a:gd name="connsiteY2" fmla="*/ 579518 h 921264"/>
              <a:gd name="connsiteX3" fmla="*/ 1782618 w 1827743"/>
              <a:gd name="connsiteY3" fmla="*/ 80755 h 921264"/>
              <a:gd name="connsiteX4" fmla="*/ 1810327 w 1827743"/>
              <a:gd name="connsiteY4" fmla="*/ 6864 h 9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743" h="921264">
                <a:moveTo>
                  <a:pt x="0" y="921264"/>
                </a:moveTo>
                <a:cubicBezTo>
                  <a:pt x="130848" y="714215"/>
                  <a:pt x="261697" y="507167"/>
                  <a:pt x="498764" y="450209"/>
                </a:cubicBezTo>
                <a:cubicBezTo>
                  <a:pt x="735831" y="393251"/>
                  <a:pt x="1208424" y="641094"/>
                  <a:pt x="1422400" y="579518"/>
                </a:cubicBezTo>
                <a:cubicBezTo>
                  <a:pt x="1636376" y="517942"/>
                  <a:pt x="1717963" y="176197"/>
                  <a:pt x="1782618" y="80755"/>
                </a:cubicBezTo>
                <a:cubicBezTo>
                  <a:pt x="1847273" y="-14687"/>
                  <a:pt x="1828800" y="-3912"/>
                  <a:pt x="1810327" y="686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72055F-BDA9-B1A9-7F74-FA931F9D5231}"/>
              </a:ext>
            </a:extLst>
          </p:cNvPr>
          <p:cNvSpPr/>
          <p:nvPr/>
        </p:nvSpPr>
        <p:spPr>
          <a:xfrm>
            <a:off x="10187709" y="-27709"/>
            <a:ext cx="1644073" cy="858982"/>
          </a:xfrm>
          <a:custGeom>
            <a:avLst/>
            <a:gdLst>
              <a:gd name="connsiteX0" fmla="*/ 0 w 1644073"/>
              <a:gd name="connsiteY0" fmla="*/ 858982 h 858982"/>
              <a:gd name="connsiteX1" fmla="*/ 230909 w 1644073"/>
              <a:gd name="connsiteY1" fmla="*/ 572654 h 858982"/>
              <a:gd name="connsiteX2" fmla="*/ 757382 w 1644073"/>
              <a:gd name="connsiteY2" fmla="*/ 665018 h 858982"/>
              <a:gd name="connsiteX3" fmla="*/ 1034473 w 1644073"/>
              <a:gd name="connsiteY3" fmla="*/ 738909 h 858982"/>
              <a:gd name="connsiteX4" fmla="*/ 1302327 w 1644073"/>
              <a:gd name="connsiteY4" fmla="*/ 637309 h 858982"/>
              <a:gd name="connsiteX5" fmla="*/ 1644073 w 1644073"/>
              <a:gd name="connsiteY5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073" h="858982">
                <a:moveTo>
                  <a:pt x="0" y="858982"/>
                </a:moveTo>
                <a:cubicBezTo>
                  <a:pt x="52339" y="731981"/>
                  <a:pt x="104679" y="604981"/>
                  <a:pt x="230909" y="572654"/>
                </a:cubicBezTo>
                <a:cubicBezTo>
                  <a:pt x="357139" y="540327"/>
                  <a:pt x="623455" y="637309"/>
                  <a:pt x="757382" y="665018"/>
                </a:cubicBezTo>
                <a:cubicBezTo>
                  <a:pt x="891309" y="692727"/>
                  <a:pt x="943649" y="743527"/>
                  <a:pt x="1034473" y="738909"/>
                </a:cubicBezTo>
                <a:cubicBezTo>
                  <a:pt x="1125297" y="734291"/>
                  <a:pt x="1200727" y="760460"/>
                  <a:pt x="1302327" y="637309"/>
                </a:cubicBezTo>
                <a:cubicBezTo>
                  <a:pt x="1403927" y="514158"/>
                  <a:pt x="1524000" y="257079"/>
                  <a:pt x="1644073" y="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6B4F34-09A8-9992-A3D8-FC885AA3C89D}"/>
              </a:ext>
            </a:extLst>
          </p:cNvPr>
          <p:cNvSpPr/>
          <p:nvPr/>
        </p:nvSpPr>
        <p:spPr>
          <a:xfrm>
            <a:off x="240673" y="1071418"/>
            <a:ext cx="205970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28D48BCD-FAA6-F983-A747-5BF7BA47F819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1F4792-A77A-0D22-4642-C34E154BCB98}"/>
              </a:ext>
            </a:extLst>
          </p:cNvPr>
          <p:cNvSpPr/>
          <p:nvPr/>
        </p:nvSpPr>
        <p:spPr>
          <a:xfrm>
            <a:off x="157018" y="190349"/>
            <a:ext cx="19847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871B28-ABC8-720A-364E-99F0BB2C34BD}"/>
              </a:ext>
            </a:extLst>
          </p:cNvPr>
          <p:cNvGrpSpPr/>
          <p:nvPr/>
        </p:nvGrpSpPr>
        <p:grpSpPr>
          <a:xfrm>
            <a:off x="546001" y="701964"/>
            <a:ext cx="1449054" cy="92366"/>
            <a:chOff x="546001" y="701964"/>
            <a:chExt cx="1449054" cy="923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876971-ED97-8E8B-8FF6-8447DA4FC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076EC6-CFE4-559C-2DD6-91354A079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01964"/>
              <a:ext cx="0" cy="9236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2EFC030-609C-ADD7-1650-428DDE6ED2D2}"/>
              </a:ext>
            </a:extLst>
          </p:cNvPr>
          <p:cNvSpPr/>
          <p:nvPr/>
        </p:nvSpPr>
        <p:spPr>
          <a:xfrm rot="16200000">
            <a:off x="2046151" y="1325648"/>
            <a:ext cx="462743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Snipped 34">
            <a:extLst>
              <a:ext uri="{FF2B5EF4-FFF2-40B4-BE49-F238E27FC236}">
                <a16:creationId xmlns:a16="http://schemas.microsoft.com/office/drawing/2014/main" id="{6E626E14-71E4-FF53-F80E-FE2835AFA4BF}"/>
              </a:ext>
            </a:extLst>
          </p:cNvPr>
          <p:cNvSpPr/>
          <p:nvPr/>
        </p:nvSpPr>
        <p:spPr>
          <a:xfrm>
            <a:off x="360917" y="1641765"/>
            <a:ext cx="3833210" cy="307922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08ADA2-1600-9F67-6BAE-8861F756744D}"/>
              </a:ext>
            </a:extLst>
          </p:cNvPr>
          <p:cNvSpPr txBox="1"/>
          <p:nvPr/>
        </p:nvSpPr>
        <p:spPr>
          <a:xfrm>
            <a:off x="1098222" y="1602090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626FDBE9-2533-E01F-C168-700280E5664B}"/>
              </a:ext>
            </a:extLst>
          </p:cNvPr>
          <p:cNvSpPr/>
          <p:nvPr/>
        </p:nvSpPr>
        <p:spPr>
          <a:xfrm>
            <a:off x="452582" y="2051793"/>
            <a:ext cx="3666836" cy="307922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B51B3B-00D6-1C48-5E48-CDBE397A0134}"/>
              </a:ext>
            </a:extLst>
          </p:cNvPr>
          <p:cNvSpPr txBox="1"/>
          <p:nvPr/>
        </p:nvSpPr>
        <p:spPr>
          <a:xfrm>
            <a:off x="1098222" y="2017909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B99359C4-7CEA-45C0-66FF-B9E0D1AB5C27}"/>
              </a:ext>
            </a:extLst>
          </p:cNvPr>
          <p:cNvSpPr/>
          <p:nvPr/>
        </p:nvSpPr>
        <p:spPr>
          <a:xfrm>
            <a:off x="554709" y="2467805"/>
            <a:ext cx="3462581" cy="289806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78B74-A83C-771C-5473-8D20851F748B}"/>
              </a:ext>
            </a:extLst>
          </p:cNvPr>
          <p:cNvSpPr txBox="1"/>
          <p:nvPr/>
        </p:nvSpPr>
        <p:spPr>
          <a:xfrm>
            <a:off x="1098222" y="2415553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7790D250-0892-834D-88B8-9993E96E6B3C}"/>
              </a:ext>
            </a:extLst>
          </p:cNvPr>
          <p:cNvSpPr/>
          <p:nvPr/>
        </p:nvSpPr>
        <p:spPr>
          <a:xfrm>
            <a:off x="686296" y="2867047"/>
            <a:ext cx="3228171" cy="260481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437A06F2-7637-6B06-1656-748B592D714E}"/>
              </a:ext>
            </a:extLst>
          </p:cNvPr>
          <p:cNvSpPr/>
          <p:nvPr/>
        </p:nvSpPr>
        <p:spPr>
          <a:xfrm flipH="1">
            <a:off x="4017290" y="-22498"/>
            <a:ext cx="2778854" cy="6968243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24346-C5E3-391F-3775-8BD4043F56A6}"/>
              </a:ext>
            </a:extLst>
          </p:cNvPr>
          <p:cNvSpPr txBox="1"/>
          <p:nvPr/>
        </p:nvSpPr>
        <p:spPr>
          <a:xfrm>
            <a:off x="1112455" y="2807168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4" name="Rectangle: Top Corners Snipped 43">
            <a:extLst>
              <a:ext uri="{FF2B5EF4-FFF2-40B4-BE49-F238E27FC236}">
                <a16:creationId xmlns:a16="http://schemas.microsoft.com/office/drawing/2014/main" id="{8AEAC7C7-205E-72B3-F46F-833DF9BC7DF0}"/>
              </a:ext>
            </a:extLst>
          </p:cNvPr>
          <p:cNvSpPr/>
          <p:nvPr/>
        </p:nvSpPr>
        <p:spPr>
          <a:xfrm>
            <a:off x="794327" y="3241890"/>
            <a:ext cx="3001818" cy="260481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0FCA6D-A5A9-7CF5-0131-CFB21785BA4E}"/>
              </a:ext>
            </a:extLst>
          </p:cNvPr>
          <p:cNvSpPr txBox="1"/>
          <p:nvPr/>
        </p:nvSpPr>
        <p:spPr>
          <a:xfrm>
            <a:off x="1112455" y="3191525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6" name="Rectangle: Top Corners Snipped 45">
            <a:extLst>
              <a:ext uri="{FF2B5EF4-FFF2-40B4-BE49-F238E27FC236}">
                <a16:creationId xmlns:a16="http://schemas.microsoft.com/office/drawing/2014/main" id="{A1FE459D-2FEA-C244-D916-2FB375C2D48B}"/>
              </a:ext>
            </a:extLst>
          </p:cNvPr>
          <p:cNvSpPr/>
          <p:nvPr/>
        </p:nvSpPr>
        <p:spPr>
          <a:xfrm>
            <a:off x="895927" y="3625068"/>
            <a:ext cx="2770909" cy="260481"/>
          </a:xfrm>
          <a:prstGeom prst="snip2SameRect">
            <a:avLst>
              <a:gd name="adj1" fmla="val 0"/>
              <a:gd name="adj2" fmla="val 50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DB8725-A060-8B0D-3064-6D413CCD6B40}"/>
              </a:ext>
            </a:extLst>
          </p:cNvPr>
          <p:cNvSpPr txBox="1"/>
          <p:nvPr/>
        </p:nvSpPr>
        <p:spPr>
          <a:xfrm>
            <a:off x="1098222" y="3566966"/>
            <a:ext cx="24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Appendix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425135-B66C-A146-3CD6-8F082D004851}"/>
              </a:ext>
            </a:extLst>
          </p:cNvPr>
          <p:cNvCxnSpPr>
            <a:cxnSpLocks/>
          </p:cNvCxnSpPr>
          <p:nvPr/>
        </p:nvCxnSpPr>
        <p:spPr>
          <a:xfrm flipH="1">
            <a:off x="3820669" y="-129309"/>
            <a:ext cx="2815073" cy="70750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D333DD4-2364-08EC-CCC8-F47D7C7966FD}"/>
              </a:ext>
            </a:extLst>
          </p:cNvPr>
          <p:cNvCxnSpPr>
            <a:cxnSpLocks/>
          </p:cNvCxnSpPr>
          <p:nvPr/>
        </p:nvCxnSpPr>
        <p:spPr>
          <a:xfrm flipH="1">
            <a:off x="4007398" y="-108527"/>
            <a:ext cx="2815073" cy="707505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502B6E1-C792-6B16-818F-83FD94368FE6}"/>
              </a:ext>
            </a:extLst>
          </p:cNvPr>
          <p:cNvSpPr/>
          <p:nvPr/>
        </p:nvSpPr>
        <p:spPr>
          <a:xfrm>
            <a:off x="5624945" y="2629844"/>
            <a:ext cx="2102137" cy="461545"/>
          </a:xfrm>
          <a:custGeom>
            <a:avLst/>
            <a:gdLst>
              <a:gd name="connsiteX0" fmla="*/ 0 w 2102137"/>
              <a:gd name="connsiteY0" fmla="*/ 298083 h 461545"/>
              <a:gd name="connsiteX1" fmla="*/ 498764 w 2102137"/>
              <a:gd name="connsiteY1" fmla="*/ 2520 h 461545"/>
              <a:gd name="connsiteX2" fmla="*/ 1348510 w 2102137"/>
              <a:gd name="connsiteY2" fmla="*/ 445865 h 461545"/>
              <a:gd name="connsiteX3" fmla="*/ 2041237 w 2102137"/>
              <a:gd name="connsiteY3" fmla="*/ 362738 h 461545"/>
              <a:gd name="connsiteX4" fmla="*/ 2022764 w 2102137"/>
              <a:gd name="connsiteY4" fmla="*/ 371974 h 4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137" h="461545">
                <a:moveTo>
                  <a:pt x="0" y="298083"/>
                </a:moveTo>
                <a:cubicBezTo>
                  <a:pt x="137006" y="137986"/>
                  <a:pt x="274012" y="-22110"/>
                  <a:pt x="498764" y="2520"/>
                </a:cubicBezTo>
                <a:cubicBezTo>
                  <a:pt x="723516" y="27150"/>
                  <a:pt x="1091431" y="385829"/>
                  <a:pt x="1348510" y="445865"/>
                </a:cubicBezTo>
                <a:cubicBezTo>
                  <a:pt x="1605589" y="505901"/>
                  <a:pt x="1928861" y="375053"/>
                  <a:pt x="2041237" y="362738"/>
                </a:cubicBezTo>
                <a:cubicBezTo>
                  <a:pt x="2153613" y="350423"/>
                  <a:pt x="2088188" y="361198"/>
                  <a:pt x="2022764" y="371974"/>
                </a:cubicBez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D341DD1-9EEA-F618-55F3-6C198C8DB83E}"/>
              </a:ext>
            </a:extLst>
          </p:cNvPr>
          <p:cNvSpPr/>
          <p:nvPr/>
        </p:nvSpPr>
        <p:spPr>
          <a:xfrm>
            <a:off x="5486400" y="2860616"/>
            <a:ext cx="2170545" cy="436829"/>
          </a:xfrm>
          <a:custGeom>
            <a:avLst/>
            <a:gdLst>
              <a:gd name="connsiteX0" fmla="*/ 0 w 2170545"/>
              <a:gd name="connsiteY0" fmla="*/ 398182 h 436829"/>
              <a:gd name="connsiteX1" fmla="*/ 387927 w 2170545"/>
              <a:gd name="connsiteY1" fmla="*/ 19491 h 436829"/>
              <a:gd name="connsiteX2" fmla="*/ 775855 w 2170545"/>
              <a:gd name="connsiteY2" fmla="*/ 93382 h 436829"/>
              <a:gd name="connsiteX3" fmla="*/ 1514764 w 2170545"/>
              <a:gd name="connsiteY3" fmla="*/ 425891 h 436829"/>
              <a:gd name="connsiteX4" fmla="*/ 2170545 w 2170545"/>
              <a:gd name="connsiteY4" fmla="*/ 324291 h 43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0545" h="436829">
                <a:moveTo>
                  <a:pt x="0" y="398182"/>
                </a:moveTo>
                <a:cubicBezTo>
                  <a:pt x="129309" y="234236"/>
                  <a:pt x="258618" y="70291"/>
                  <a:pt x="387927" y="19491"/>
                </a:cubicBezTo>
                <a:cubicBezTo>
                  <a:pt x="517236" y="-31309"/>
                  <a:pt x="588049" y="25649"/>
                  <a:pt x="775855" y="93382"/>
                </a:cubicBezTo>
                <a:cubicBezTo>
                  <a:pt x="963661" y="161115"/>
                  <a:pt x="1282316" y="387406"/>
                  <a:pt x="1514764" y="425891"/>
                </a:cubicBezTo>
                <a:cubicBezTo>
                  <a:pt x="1747212" y="464376"/>
                  <a:pt x="1958878" y="394333"/>
                  <a:pt x="2170545" y="32429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D4390F-C672-5A94-BDB2-71E0C290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07688" y="898235"/>
            <a:ext cx="3833210" cy="5061530"/>
          </a:xfrm>
          <a:custGeom>
            <a:avLst/>
            <a:gdLst>
              <a:gd name="connsiteX0" fmla="*/ 732765 w 3343563"/>
              <a:gd name="connsiteY0" fmla="*/ 0 h 4414980"/>
              <a:gd name="connsiteX1" fmla="*/ 2610798 w 3343563"/>
              <a:gd name="connsiteY1" fmla="*/ 0 h 4414980"/>
              <a:gd name="connsiteX2" fmla="*/ 2758468 w 3343563"/>
              <a:gd name="connsiteY2" fmla="*/ 14887 h 4414980"/>
              <a:gd name="connsiteX3" fmla="*/ 3343563 w 3343563"/>
              <a:gd name="connsiteY3" fmla="*/ 732774 h 4414980"/>
              <a:gd name="connsiteX4" fmla="*/ 3343563 w 3343563"/>
              <a:gd name="connsiteY4" fmla="*/ 3682205 h 4414980"/>
              <a:gd name="connsiteX5" fmla="*/ 2610788 w 3343563"/>
              <a:gd name="connsiteY5" fmla="*/ 4414980 h 4414980"/>
              <a:gd name="connsiteX6" fmla="*/ 732775 w 3343563"/>
              <a:gd name="connsiteY6" fmla="*/ 4414980 h 4414980"/>
              <a:gd name="connsiteX7" fmla="*/ 0 w 3343563"/>
              <a:gd name="connsiteY7" fmla="*/ 3682205 h 4414980"/>
              <a:gd name="connsiteX8" fmla="*/ 0 w 3343563"/>
              <a:gd name="connsiteY8" fmla="*/ 732774 h 4414980"/>
              <a:gd name="connsiteX9" fmla="*/ 585096 w 3343563"/>
              <a:gd name="connsiteY9" fmla="*/ 14887 h 441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563" h="4414980">
                <a:moveTo>
                  <a:pt x="732765" y="0"/>
                </a:moveTo>
                <a:lnTo>
                  <a:pt x="2610798" y="0"/>
                </a:lnTo>
                <a:lnTo>
                  <a:pt x="2758468" y="14887"/>
                </a:lnTo>
                <a:cubicBezTo>
                  <a:pt x="3092381" y="83215"/>
                  <a:pt x="3343563" y="378662"/>
                  <a:pt x="3343563" y="732774"/>
                </a:cubicBezTo>
                <a:lnTo>
                  <a:pt x="3343563" y="3682205"/>
                </a:lnTo>
                <a:cubicBezTo>
                  <a:pt x="3343563" y="4086905"/>
                  <a:pt x="3015488" y="4414980"/>
                  <a:pt x="2610788" y="4414980"/>
                </a:cubicBezTo>
                <a:lnTo>
                  <a:pt x="732775" y="4414980"/>
                </a:lnTo>
                <a:cubicBezTo>
                  <a:pt x="328075" y="4414980"/>
                  <a:pt x="0" y="4086905"/>
                  <a:pt x="0" y="3682205"/>
                </a:cubicBezTo>
                <a:lnTo>
                  <a:pt x="0" y="732774"/>
                </a:lnTo>
                <a:cubicBezTo>
                  <a:pt x="0" y="378662"/>
                  <a:pt x="251183" y="83215"/>
                  <a:pt x="585096" y="14887"/>
                </a:cubicBezTo>
                <a:close/>
              </a:path>
            </a:pathLst>
          </a:custGeom>
          <a:ln w="76200">
            <a:solidFill>
              <a:schemeClr val="bg2">
                <a:lumMod val="50000"/>
              </a:schemeClr>
            </a:solidFill>
          </a:ln>
        </p:spPr>
      </p:pic>
      <p:sp>
        <p:nvSpPr>
          <p:cNvPr id="60" name="Flowchart: Manual Operation 59">
            <a:extLst>
              <a:ext uri="{FF2B5EF4-FFF2-40B4-BE49-F238E27FC236}">
                <a16:creationId xmlns:a16="http://schemas.microsoft.com/office/drawing/2014/main" id="{A64A9CDD-FB1E-8048-7327-E8335061A3BF}"/>
              </a:ext>
            </a:extLst>
          </p:cNvPr>
          <p:cNvSpPr/>
          <p:nvPr/>
        </p:nvSpPr>
        <p:spPr>
          <a:xfrm>
            <a:off x="8543636" y="6123709"/>
            <a:ext cx="2207491" cy="147782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Manual Operation 60">
            <a:extLst>
              <a:ext uri="{FF2B5EF4-FFF2-40B4-BE49-F238E27FC236}">
                <a16:creationId xmlns:a16="http://schemas.microsoft.com/office/drawing/2014/main" id="{AB2C0EAC-CDDC-3956-010A-14C59CBB501F}"/>
              </a:ext>
            </a:extLst>
          </p:cNvPr>
          <p:cNvSpPr/>
          <p:nvPr/>
        </p:nvSpPr>
        <p:spPr>
          <a:xfrm>
            <a:off x="9051637" y="6361544"/>
            <a:ext cx="1200728" cy="147782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Manual Operation 61">
            <a:extLst>
              <a:ext uri="{FF2B5EF4-FFF2-40B4-BE49-F238E27FC236}">
                <a16:creationId xmlns:a16="http://schemas.microsoft.com/office/drawing/2014/main" id="{319ED324-5953-FE16-FBDA-79EA7F2E03CA}"/>
              </a:ext>
            </a:extLst>
          </p:cNvPr>
          <p:cNvSpPr/>
          <p:nvPr/>
        </p:nvSpPr>
        <p:spPr>
          <a:xfrm>
            <a:off x="9347199" y="6613172"/>
            <a:ext cx="647393" cy="147782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EE95FA3-6708-366B-5F64-463E22974C3B}"/>
              </a:ext>
            </a:extLst>
          </p:cNvPr>
          <p:cNvSpPr/>
          <p:nvPr/>
        </p:nvSpPr>
        <p:spPr>
          <a:xfrm>
            <a:off x="8489233" y="6216073"/>
            <a:ext cx="831273" cy="572654"/>
          </a:xfrm>
          <a:custGeom>
            <a:avLst/>
            <a:gdLst>
              <a:gd name="connsiteX0" fmla="*/ 0 w 831273"/>
              <a:gd name="connsiteY0" fmla="*/ 0 h 572654"/>
              <a:gd name="connsiteX1" fmla="*/ 443345 w 831273"/>
              <a:gd name="connsiteY1" fmla="*/ 166254 h 572654"/>
              <a:gd name="connsiteX2" fmla="*/ 831273 w 831273"/>
              <a:gd name="connsiteY2" fmla="*/ 572654 h 57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572654">
                <a:moveTo>
                  <a:pt x="0" y="0"/>
                </a:moveTo>
                <a:cubicBezTo>
                  <a:pt x="152400" y="35406"/>
                  <a:pt x="304800" y="70812"/>
                  <a:pt x="443345" y="166254"/>
                </a:cubicBezTo>
                <a:cubicBezTo>
                  <a:pt x="581891" y="261696"/>
                  <a:pt x="706582" y="417175"/>
                  <a:pt x="831273" y="572654"/>
                </a:cubicBez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AB63933-4E61-012C-E4D5-F8079039FA8A}"/>
              </a:ext>
            </a:extLst>
          </p:cNvPr>
          <p:cNvSpPr/>
          <p:nvPr/>
        </p:nvSpPr>
        <p:spPr>
          <a:xfrm flipH="1">
            <a:off x="9966034" y="6222999"/>
            <a:ext cx="831273" cy="572654"/>
          </a:xfrm>
          <a:custGeom>
            <a:avLst/>
            <a:gdLst>
              <a:gd name="connsiteX0" fmla="*/ 0 w 831273"/>
              <a:gd name="connsiteY0" fmla="*/ 0 h 572654"/>
              <a:gd name="connsiteX1" fmla="*/ 443345 w 831273"/>
              <a:gd name="connsiteY1" fmla="*/ 166254 h 572654"/>
              <a:gd name="connsiteX2" fmla="*/ 831273 w 831273"/>
              <a:gd name="connsiteY2" fmla="*/ 572654 h 57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572654">
                <a:moveTo>
                  <a:pt x="0" y="0"/>
                </a:moveTo>
                <a:cubicBezTo>
                  <a:pt x="152400" y="35406"/>
                  <a:pt x="304800" y="70812"/>
                  <a:pt x="443345" y="166254"/>
                </a:cubicBezTo>
                <a:cubicBezTo>
                  <a:pt x="581891" y="261696"/>
                  <a:pt x="706582" y="417175"/>
                  <a:pt x="831273" y="572654"/>
                </a:cubicBez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Flight Number vs. Orbit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917289" y="5403213"/>
            <a:ext cx="82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The most recent launches had a successful outcome, mostly with VLEO orbit type.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CC6E7-8FA3-0126-6028-9C1A918FA1BC}"/>
              </a:ext>
            </a:extLst>
          </p:cNvPr>
          <p:cNvSpPr txBox="1"/>
          <p:nvPr/>
        </p:nvSpPr>
        <p:spPr>
          <a:xfrm>
            <a:off x="1917290" y="5796364"/>
            <a:ext cx="51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Most flights in LEO orbit are successful.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7A60021-CE28-F972-DCD3-C517B58C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5" y="1454787"/>
            <a:ext cx="11282127" cy="356519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0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Payload vs. Orbit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917289" y="5294421"/>
            <a:ext cx="87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Heavy payload masses have more successful launches in LEO, PO, ISS, and VLEO orbits.</a:t>
            </a: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CC6E7-8FA3-0126-6028-9C1A918FA1BC}"/>
              </a:ext>
            </a:extLst>
          </p:cNvPr>
          <p:cNvSpPr txBox="1"/>
          <p:nvPr/>
        </p:nvSpPr>
        <p:spPr>
          <a:xfrm>
            <a:off x="1917290" y="5672214"/>
            <a:ext cx="766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Low payload masses have more successful launches in ES-L1, SSO, and HEO.</a:t>
            </a:r>
            <a:endParaRPr lang="en-US" b="1" i="1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F54A38B-1463-91DD-E03F-0BE0C428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36" y="1508158"/>
            <a:ext cx="11315087" cy="351182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543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Launch Success Yearly Trend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755056" y="5892298"/>
            <a:ext cx="909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• The success rate of the launches increases from 2013 until 2020, despite a decrease in 2018.  </a:t>
            </a:r>
            <a:endParaRPr lang="en-US" b="1" i="1" dirty="0">
              <a:solidFill>
                <a:schemeClr val="accent1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81A266-0146-ED4A-BADA-814334E6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1377364"/>
            <a:ext cx="5400675" cy="433387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01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 Launch Site Names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4746739" y="3279923"/>
            <a:ext cx="6688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CCAFS LC-40, VAFB SLC-4E, KSC LC-39A, and CCAFS SLC-40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are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the 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names of the unique launch sites in the space mission.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4BF6D-5647-7A26-9A83-BF5EC5ED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7" y="1776726"/>
            <a:ext cx="4168055" cy="421239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03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Launch Site Names Begin With ‘CCA’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2824315" y="6158224"/>
            <a:ext cx="67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Above are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5 records where launch sites begin with the string 'CCA’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7A109-071A-BE65-9EC1-CBEA507B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16" y="1735180"/>
            <a:ext cx="8657070" cy="404657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81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Total Payload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947401" y="4763127"/>
            <a:ext cx="794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he total payload mass carried by boosters launched by NASA (CRS</a:t>
            </a:r>
            <a:r>
              <a:rPr lang="en-US" b="1" i="0" dirty="0">
                <a:effectLst/>
                <a:latin typeface="system-ui"/>
              </a:rPr>
              <a:t>)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</a:rPr>
              <a:t>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</a:rPr>
              <a:t>45596kg</a:t>
            </a:r>
            <a:endParaRPr lang="en-US" b="1" i="0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6FEDA-D030-C5BF-6AEF-A4078614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32" y="2238285"/>
            <a:ext cx="5350026" cy="23042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00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Average Payload Mass by F9 v1.1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2314693" y="4694322"/>
            <a:ext cx="794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he average payload mass carried by booster version F9 v1.1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</a:rPr>
              <a:t>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</a:rPr>
              <a:t>2928.4kg</a:t>
            </a:r>
            <a:endParaRPr lang="en-US" b="1" i="0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066D2-3510-362A-429A-D532E5CF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08" y="2315716"/>
            <a:ext cx="6648206" cy="219729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88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365637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First Successful Ground Landing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973700" y="5316077"/>
            <a:ext cx="1024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The date when the first successful landing outcome in ground pad was achieved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</a:rPr>
              <a:t>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</a:rPr>
              <a:t>November 22</a:t>
            </a:r>
            <a:r>
              <a:rPr lang="en-US" b="1" baseline="30000" dirty="0">
                <a:solidFill>
                  <a:schemeClr val="accent2">
                    <a:lumMod val="75000"/>
                  </a:schemeClr>
                </a:solidFill>
                <a:latin typeface="system-ui"/>
              </a:rPr>
              <a:t>nd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</a:rPr>
              <a:t>, 2015.</a:t>
            </a:r>
            <a:endParaRPr lang="en-US" b="1" i="0" dirty="0">
              <a:solidFill>
                <a:schemeClr val="accent2">
                  <a:lumMod val="75000"/>
                </a:schemeClr>
              </a:solidFill>
              <a:effectLst/>
              <a:latin typeface="system-ui"/>
            </a:endParaRPr>
          </a:p>
          <a:p>
            <a:pPr algn="ctr"/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59923-973B-5071-C4FA-A9039B7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27" y="2223108"/>
            <a:ext cx="8451946" cy="281731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068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37926" y="823595"/>
            <a:ext cx="53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Successful Drone Ship Landing with Payload between 4000 and 6000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304546" y="5934670"/>
            <a:ext cx="97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F9 FT B1022, F9 FT B1026, F9 FT B1021.2, F9 FT B1031.2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are t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he names of the boosters which have success in drone ship and have payload mass greater than 4000 but less than 6000. </a:t>
            </a:r>
          </a:p>
          <a:p>
            <a:pPr algn="ctr"/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57ACC-1194-BD41-F9B3-71C76ADE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84" y="1838401"/>
            <a:ext cx="3065507" cy="37278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64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37926" y="823595"/>
            <a:ext cx="53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Total Number of Successful and Failure Mission Outcomes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1304546" y="5544430"/>
            <a:ext cx="974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There are a total of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100 successful mission outcomes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and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1 failure mission outcomes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8E9AF-F6C8-75B4-2948-5AFDAA2D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3" y="2106915"/>
            <a:ext cx="11203468" cy="3028837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86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59000" b="-5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ADC36A86-523C-A5DA-66D3-EE0C8AEE262A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DA4445-D111-DD33-7E9A-7B1BC5531510}"/>
              </a:ext>
            </a:extLst>
          </p:cNvPr>
          <p:cNvSpPr/>
          <p:nvPr/>
        </p:nvSpPr>
        <p:spPr>
          <a:xfrm>
            <a:off x="157017" y="190349"/>
            <a:ext cx="44426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Executive Summary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70B0D-83EF-5A0A-9911-37662A10A2C2}"/>
              </a:ext>
            </a:extLst>
          </p:cNvPr>
          <p:cNvGrpSpPr/>
          <p:nvPr/>
        </p:nvGrpSpPr>
        <p:grpSpPr>
          <a:xfrm>
            <a:off x="546000" y="738908"/>
            <a:ext cx="3915163" cy="94674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B5A335-ED92-76FA-FE4A-D92D7CF676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FB7B80-FC4A-8D5C-3C7B-454921EC4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07B9395-6032-7897-2AD5-143AEB444A0D}"/>
              </a:ext>
            </a:extLst>
          </p:cNvPr>
          <p:cNvSpPr txBox="1"/>
          <p:nvPr/>
        </p:nvSpPr>
        <p:spPr>
          <a:xfrm>
            <a:off x="1160361" y="857426"/>
            <a:ext cx="26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Summary of methodologies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766762-37FE-AF67-1C66-5DAB2D065707}"/>
              </a:ext>
            </a:extLst>
          </p:cNvPr>
          <p:cNvGrpSpPr/>
          <p:nvPr/>
        </p:nvGrpSpPr>
        <p:grpSpPr>
          <a:xfrm>
            <a:off x="1423405" y="1591215"/>
            <a:ext cx="9253178" cy="4346040"/>
            <a:chOff x="391384" y="1299431"/>
            <a:chExt cx="9253178" cy="434604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8985BA9-0CE2-F6D4-D7E9-301DA22B5F04}"/>
                </a:ext>
              </a:extLst>
            </p:cNvPr>
            <p:cNvGrpSpPr/>
            <p:nvPr/>
          </p:nvGrpSpPr>
          <p:grpSpPr>
            <a:xfrm>
              <a:off x="3702115" y="1299431"/>
              <a:ext cx="2174760" cy="1491884"/>
              <a:chOff x="3268081" y="3555325"/>
              <a:chExt cx="2174760" cy="1491884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67331E-7475-193E-97AE-EC0630129B96}"/>
                  </a:ext>
                </a:extLst>
              </p:cNvPr>
              <p:cNvSpPr/>
              <p:nvPr/>
            </p:nvSpPr>
            <p:spPr>
              <a:xfrm>
                <a:off x="3268081" y="4502263"/>
                <a:ext cx="2174760" cy="54494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Interactive Visuals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79FF3AF-AC1B-2FD7-7B1E-1942203F3D73}"/>
                  </a:ext>
                </a:extLst>
              </p:cNvPr>
              <p:cNvSpPr txBox="1"/>
              <p:nvPr/>
            </p:nvSpPr>
            <p:spPr>
              <a:xfrm>
                <a:off x="3572922" y="4011062"/>
                <a:ext cx="158801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Using Folium</a:t>
                </a:r>
              </a:p>
            </p:txBody>
          </p:sp>
          <p:sp>
            <p:nvSpPr>
              <p:cNvPr id="106" name="L-Shape 105">
                <a:extLst>
                  <a:ext uri="{FF2B5EF4-FFF2-40B4-BE49-F238E27FC236}">
                    <a16:creationId xmlns:a16="http://schemas.microsoft.com/office/drawing/2014/main" id="{4F953FBB-3C65-8D65-31B0-AF5BEC5C8A4A}"/>
                  </a:ext>
                </a:extLst>
              </p:cNvPr>
              <p:cNvSpPr/>
              <p:nvPr/>
            </p:nvSpPr>
            <p:spPr>
              <a:xfrm rot="16200000">
                <a:off x="4778342" y="4031480"/>
                <a:ext cx="395780" cy="369463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016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B6497D-0022-DF8C-5C39-FEE3F74A62A1}"/>
                  </a:ext>
                </a:extLst>
              </p:cNvPr>
              <p:cNvSpPr txBox="1"/>
              <p:nvPr/>
            </p:nvSpPr>
            <p:spPr>
              <a:xfrm>
                <a:off x="3422272" y="3555325"/>
                <a:ext cx="1920495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Using </a:t>
                </a:r>
                <a:r>
                  <a:rPr lang="en-US" b="1" dirty="0" err="1"/>
                  <a:t>Plotly</a:t>
                </a:r>
                <a:r>
                  <a:rPr lang="en-US" b="1" dirty="0"/>
                  <a:t> Dash</a:t>
                </a:r>
              </a:p>
            </p:txBody>
          </p:sp>
          <p:sp>
            <p:nvSpPr>
              <p:cNvPr id="108" name="L-Shape 107">
                <a:extLst>
                  <a:ext uri="{FF2B5EF4-FFF2-40B4-BE49-F238E27FC236}">
                    <a16:creationId xmlns:a16="http://schemas.microsoft.com/office/drawing/2014/main" id="{A40F8865-6B9D-CAD0-E31E-ED4ABCD0131E}"/>
                  </a:ext>
                </a:extLst>
              </p:cNvPr>
              <p:cNvSpPr/>
              <p:nvPr/>
            </p:nvSpPr>
            <p:spPr>
              <a:xfrm rot="5400000" flipH="1">
                <a:off x="3377107" y="3574563"/>
                <a:ext cx="395780" cy="369463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016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31EF94E-AC6C-FD8D-0A7D-0135C852E056}"/>
                </a:ext>
              </a:extLst>
            </p:cNvPr>
            <p:cNvGrpSpPr/>
            <p:nvPr/>
          </p:nvGrpSpPr>
          <p:grpSpPr>
            <a:xfrm>
              <a:off x="391384" y="1322792"/>
              <a:ext cx="9253178" cy="4322679"/>
              <a:chOff x="391384" y="1322792"/>
              <a:chExt cx="9253178" cy="4322679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3BA62B2-6EA5-F50E-2726-13FF3AF31A21}"/>
                  </a:ext>
                </a:extLst>
              </p:cNvPr>
              <p:cNvSpPr/>
              <p:nvPr/>
            </p:nvSpPr>
            <p:spPr>
              <a:xfrm>
                <a:off x="497831" y="3832534"/>
                <a:ext cx="1847272" cy="71090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Data wrangling</a:t>
                </a: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818709CD-E2D4-0EE6-1653-F1CDC0059E06}"/>
                  </a:ext>
                </a:extLst>
              </p:cNvPr>
              <p:cNvGrpSpPr/>
              <p:nvPr/>
            </p:nvGrpSpPr>
            <p:grpSpPr>
              <a:xfrm>
                <a:off x="391384" y="1322792"/>
                <a:ext cx="2075557" cy="1468523"/>
                <a:chOff x="4118098" y="556789"/>
                <a:chExt cx="2075557" cy="1468523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2ADCBAA-9A4B-0D25-EF65-0EDB77FEA7C7}"/>
                    </a:ext>
                  </a:extLst>
                </p:cNvPr>
                <p:cNvSpPr/>
                <p:nvPr/>
              </p:nvSpPr>
              <p:spPr>
                <a:xfrm>
                  <a:off x="4217158" y="1480366"/>
                  <a:ext cx="1847272" cy="544946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Data collection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17C9EF9B-3162-1E19-5FD3-42A1F9A192BF}"/>
                    </a:ext>
                  </a:extLst>
                </p:cNvPr>
                <p:cNvGrpSpPr/>
                <p:nvPr/>
              </p:nvGrpSpPr>
              <p:grpSpPr>
                <a:xfrm>
                  <a:off x="4458271" y="556789"/>
                  <a:ext cx="1440360" cy="399716"/>
                  <a:chOff x="3086901" y="438602"/>
                  <a:chExt cx="1440360" cy="399716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FE72ACE-04B6-8A85-6E88-5823F68FBA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95104" y="438602"/>
                    <a:ext cx="1432157" cy="3693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From an API</a:t>
                    </a:r>
                  </a:p>
                </p:txBody>
              </p:sp>
              <p:sp>
                <p:nvSpPr>
                  <p:cNvPr id="18" name="L-Shape 17">
                    <a:extLst>
                      <a:ext uri="{FF2B5EF4-FFF2-40B4-BE49-F238E27FC236}">
                        <a16:creationId xmlns:a16="http://schemas.microsoft.com/office/drawing/2014/main" id="{AEF7183C-3A51-54C4-3A49-B1E0816EF5FE}"/>
                      </a:ext>
                    </a:extLst>
                  </p:cNvPr>
                  <p:cNvSpPr/>
                  <p:nvPr/>
                </p:nvSpPr>
                <p:spPr>
                  <a:xfrm>
                    <a:off x="3086901" y="484375"/>
                    <a:ext cx="368927" cy="353943"/>
                  </a:xfrm>
                  <a:prstGeom prst="corner">
                    <a:avLst>
                      <a:gd name="adj1" fmla="val 7442"/>
                      <a:gd name="adj2" fmla="val 8935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1016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A2CFC322-94E1-7EC4-86AC-80E1B8D5E33F}"/>
                    </a:ext>
                  </a:extLst>
                </p:cNvPr>
                <p:cNvGrpSpPr/>
                <p:nvPr/>
              </p:nvGrpSpPr>
              <p:grpSpPr>
                <a:xfrm>
                  <a:off x="4118098" y="1010929"/>
                  <a:ext cx="2075557" cy="416564"/>
                  <a:chOff x="5503524" y="-204005"/>
                  <a:chExt cx="2075557" cy="416564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B851EC-B517-32D1-A5BA-3228233CDA39}"/>
                      </a:ext>
                    </a:extLst>
                  </p:cNvPr>
                  <p:cNvSpPr txBox="1"/>
                  <p:nvPr/>
                </p:nvSpPr>
                <p:spPr>
                  <a:xfrm>
                    <a:off x="5503524" y="-204005"/>
                    <a:ext cx="2045391" cy="3693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From web scraping</a:t>
                    </a:r>
                  </a:p>
                </p:txBody>
              </p:sp>
              <p:sp>
                <p:nvSpPr>
                  <p:cNvPr id="21" name="L-Shape 20">
                    <a:extLst>
                      <a:ext uri="{FF2B5EF4-FFF2-40B4-BE49-F238E27FC236}">
                        <a16:creationId xmlns:a16="http://schemas.microsoft.com/office/drawing/2014/main" id="{6215320A-9CCD-B336-472D-FA337434CB0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17646" y="-148876"/>
                    <a:ext cx="368927" cy="353943"/>
                  </a:xfrm>
                  <a:prstGeom prst="corner">
                    <a:avLst>
                      <a:gd name="adj1" fmla="val 7442"/>
                      <a:gd name="adj2" fmla="val 8935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1016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9BCC1CA-4FCA-C2C5-C1FD-AA8249E2B110}"/>
                  </a:ext>
                </a:extLst>
              </p:cNvPr>
              <p:cNvGrpSpPr/>
              <p:nvPr/>
            </p:nvGrpSpPr>
            <p:grpSpPr>
              <a:xfrm>
                <a:off x="3702115" y="3899976"/>
                <a:ext cx="2174760" cy="1745495"/>
                <a:chOff x="200490" y="3419007"/>
                <a:chExt cx="2174760" cy="1745495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757226A4-2FD4-16C3-7563-973AE2FD883C}"/>
                    </a:ext>
                  </a:extLst>
                </p:cNvPr>
                <p:cNvSpPr/>
                <p:nvPr/>
              </p:nvSpPr>
              <p:spPr>
                <a:xfrm>
                  <a:off x="200490" y="3419007"/>
                  <a:ext cx="2174760" cy="54494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Exploratory Data Analysis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7F63E61-E7FB-6F73-5F09-1A9C2307F0E6}"/>
                    </a:ext>
                  </a:extLst>
                </p:cNvPr>
                <p:cNvSpPr txBox="1"/>
                <p:nvPr/>
              </p:nvSpPr>
              <p:spPr>
                <a:xfrm>
                  <a:off x="686214" y="4024043"/>
                  <a:ext cx="1262936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Using SQL</a:t>
                  </a:r>
                </a:p>
              </p:txBody>
            </p:sp>
            <p:sp>
              <p:nvSpPr>
                <p:cNvPr id="61" name="L-Shape 60">
                  <a:extLst>
                    <a:ext uri="{FF2B5EF4-FFF2-40B4-BE49-F238E27FC236}">
                      <a16:creationId xmlns:a16="http://schemas.microsoft.com/office/drawing/2014/main" id="{1D98C7E6-1743-AC0E-3A38-53E620A8E0AD}"/>
                    </a:ext>
                  </a:extLst>
                </p:cNvPr>
                <p:cNvSpPr/>
                <p:nvPr/>
              </p:nvSpPr>
              <p:spPr>
                <a:xfrm>
                  <a:off x="659279" y="4062469"/>
                  <a:ext cx="368927" cy="353943"/>
                </a:xfrm>
                <a:prstGeom prst="corner">
                  <a:avLst>
                    <a:gd name="adj1" fmla="val 7442"/>
                    <a:gd name="adj2" fmla="val 8935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1016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1156E53-C2D7-C481-D49A-1A1C1A6E97A6}"/>
                    </a:ext>
                  </a:extLst>
                </p:cNvPr>
                <p:cNvSpPr txBox="1"/>
                <p:nvPr/>
              </p:nvSpPr>
              <p:spPr>
                <a:xfrm>
                  <a:off x="532498" y="4487040"/>
                  <a:ext cx="1509557" cy="64633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Using Pandas, 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Matplotlib</a:t>
                  </a:r>
                </a:p>
              </p:txBody>
            </p:sp>
            <p:sp>
              <p:nvSpPr>
                <p:cNvPr id="68" name="L-Shape 67">
                  <a:extLst>
                    <a:ext uri="{FF2B5EF4-FFF2-40B4-BE49-F238E27FC236}">
                      <a16:creationId xmlns:a16="http://schemas.microsoft.com/office/drawing/2014/main" id="{DFF2118B-518D-5B75-101E-5962591AA4F1}"/>
                    </a:ext>
                  </a:extLst>
                </p:cNvPr>
                <p:cNvSpPr/>
                <p:nvPr/>
              </p:nvSpPr>
              <p:spPr>
                <a:xfrm rot="16200000">
                  <a:off x="1557770" y="4665225"/>
                  <a:ext cx="646332" cy="352222"/>
                </a:xfrm>
                <a:prstGeom prst="corner">
                  <a:avLst>
                    <a:gd name="adj1" fmla="val 7442"/>
                    <a:gd name="adj2" fmla="val 8935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1016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C800473-E361-A662-367C-C001B1F98019}"/>
                  </a:ext>
                </a:extLst>
              </p:cNvPr>
              <p:cNvGrpSpPr/>
              <p:nvPr/>
            </p:nvGrpSpPr>
            <p:grpSpPr>
              <a:xfrm>
                <a:off x="6931678" y="2225163"/>
                <a:ext cx="2712884" cy="1043055"/>
                <a:chOff x="6941007" y="3041019"/>
                <a:chExt cx="2712884" cy="1043055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1E5C201F-7466-E3DC-FC41-D8D394DFB2D3}"/>
                    </a:ext>
                  </a:extLst>
                </p:cNvPr>
                <p:cNvSpPr/>
                <p:nvPr/>
              </p:nvSpPr>
              <p:spPr>
                <a:xfrm>
                  <a:off x="7147504" y="3041019"/>
                  <a:ext cx="2316535" cy="5449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rPr>
                    <a:t>Predictive Analysis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BB3DFBA-80A1-AAE7-E7D8-A2B3A7873CD4}"/>
                    </a:ext>
                  </a:extLst>
                </p:cNvPr>
                <p:cNvSpPr txBox="1"/>
                <p:nvPr/>
              </p:nvSpPr>
              <p:spPr>
                <a:xfrm>
                  <a:off x="7011114" y="3644114"/>
                  <a:ext cx="257267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Using Machine Learning</a:t>
                  </a:r>
                </a:p>
              </p:txBody>
            </p:sp>
            <p:sp>
              <p:nvSpPr>
                <p:cNvPr id="125" name="L-Shape 124">
                  <a:extLst>
                    <a:ext uri="{FF2B5EF4-FFF2-40B4-BE49-F238E27FC236}">
                      <a16:creationId xmlns:a16="http://schemas.microsoft.com/office/drawing/2014/main" id="{A5211E67-02DB-7E64-8596-67D4B805912D}"/>
                    </a:ext>
                  </a:extLst>
                </p:cNvPr>
                <p:cNvSpPr/>
                <p:nvPr/>
              </p:nvSpPr>
              <p:spPr>
                <a:xfrm rot="5400000" flipH="1">
                  <a:off x="6927849" y="3701452"/>
                  <a:ext cx="395780" cy="369463"/>
                </a:xfrm>
                <a:prstGeom prst="corner">
                  <a:avLst>
                    <a:gd name="adj1" fmla="val 7442"/>
                    <a:gd name="adj2" fmla="val 8935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1016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L-Shape 125">
                  <a:extLst>
                    <a:ext uri="{FF2B5EF4-FFF2-40B4-BE49-F238E27FC236}">
                      <a16:creationId xmlns:a16="http://schemas.microsoft.com/office/drawing/2014/main" id="{AF74EFF4-2D19-2DEF-A0C4-BE1D0DE6DF31}"/>
                    </a:ext>
                  </a:extLst>
                </p:cNvPr>
                <p:cNvSpPr/>
                <p:nvPr/>
              </p:nvSpPr>
              <p:spPr>
                <a:xfrm rot="16200000">
                  <a:off x="9271270" y="3697657"/>
                  <a:ext cx="395780" cy="369463"/>
                </a:xfrm>
                <a:prstGeom prst="corner">
                  <a:avLst>
                    <a:gd name="adj1" fmla="val 7442"/>
                    <a:gd name="adj2" fmla="val 8935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1016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3BD0D03F-F49D-F46F-7DF4-D723E1A16AD7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1414080" y="2791315"/>
                <a:ext cx="7387" cy="10412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E1CE694-B343-A954-D7C2-F1A5E8D624DB}"/>
                  </a:ext>
                </a:extLst>
              </p:cNvPr>
              <p:cNvCxnSpPr>
                <a:cxnSpLocks/>
                <a:stCxn id="11" idx="3"/>
                <a:endCxn id="48" idx="1"/>
              </p:cNvCxnSpPr>
              <p:nvPr/>
            </p:nvCxnSpPr>
            <p:spPr>
              <a:xfrm flipV="1">
                <a:off x="2345103" y="4172449"/>
                <a:ext cx="1357012" cy="1553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5CCF026D-7658-DE66-6080-0E5D13449F1E}"/>
                  </a:ext>
                </a:extLst>
              </p:cNvPr>
              <p:cNvCxnSpPr>
                <a:cxnSpLocks/>
                <a:stCxn id="48" idx="0"/>
                <a:endCxn id="76" idx="2"/>
              </p:cNvCxnSpPr>
              <p:nvPr/>
            </p:nvCxnSpPr>
            <p:spPr>
              <a:xfrm flipV="1">
                <a:off x="4789495" y="2791315"/>
                <a:ext cx="0" cy="110866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C5FEAB37-5E54-2780-0BEC-BA6EFA810244}"/>
                  </a:ext>
                </a:extLst>
              </p:cNvPr>
              <p:cNvCxnSpPr>
                <a:cxnSpLocks/>
                <a:stCxn id="76" idx="3"/>
                <a:endCxn id="120" idx="1"/>
              </p:cNvCxnSpPr>
              <p:nvPr/>
            </p:nvCxnSpPr>
            <p:spPr>
              <a:xfrm flipV="1">
                <a:off x="5876875" y="2497636"/>
                <a:ext cx="1261300" cy="212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209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37926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Boosters Carried Maximum Payload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3942735" y="3638509"/>
            <a:ext cx="694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On the left are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the names of the booster versions which have carried </a:t>
            </a:r>
          </a:p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the maximum payload mass.</a:t>
            </a:r>
          </a:p>
          <a:p>
            <a:pPr algn="ctr"/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02D1D9-60E1-FAA5-F509-D7372056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2" y="1346219"/>
            <a:ext cx="2585883" cy="533366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43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F8651-4D47-C318-94AE-F8E36C26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723760"/>
            <a:ext cx="10889632" cy="273924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37926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2015 Launch 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2753032" y="4910950"/>
            <a:ext cx="6941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In 2015: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In January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a rocket launched 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CCAFS LC-40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with booster version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F9 v1.1 B1012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failed to land on a drone ship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 •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In April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a rocket launched 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CCAFS LC-40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with booster version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F9 v1.1 B1015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failed to land on a drone ship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74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2CF7379A-C98E-A981-3FF6-02F22EC1F583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547D-7309-967A-AE89-1254E90C2050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5593B3-E544-74A4-9C48-578B2A9CC698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E96B9C-85D5-4D63-8702-E28D1190B6E8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B94331-5B8C-4541-27D6-12C50A5BF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D3F2C5-E989-62B6-715C-4F02E5C7E7C0}"/>
              </a:ext>
            </a:extLst>
          </p:cNvPr>
          <p:cNvSpPr txBox="1"/>
          <p:nvPr/>
        </p:nvSpPr>
        <p:spPr>
          <a:xfrm>
            <a:off x="437926" y="823595"/>
            <a:ext cx="53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Rank Landing Outcomes Between 2010-06-04 and 2017-03-20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CEC1E-850D-0676-7E69-23DB7EF0E6A5}"/>
              </a:ext>
            </a:extLst>
          </p:cNvPr>
          <p:cNvSpPr txBox="1"/>
          <p:nvPr/>
        </p:nvSpPr>
        <p:spPr>
          <a:xfrm>
            <a:off x="6141829" y="3249529"/>
            <a:ext cx="510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On the left are the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count of landing outcomes between April 6, 2010 and March 20</a:t>
            </a:r>
            <a:r>
              <a:rPr lang="en-US" b="1" i="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th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, 2017 in descending order. For example, there are </a:t>
            </a:r>
            <a:r>
              <a:rPr lang="en-US" b="1" i="0" u="sng" dirty="0">
                <a:solidFill>
                  <a:schemeClr val="accent2">
                    <a:lumMod val="75000"/>
                  </a:schemeClr>
                </a:solidFill>
                <a:effectLst/>
                <a:latin typeface="system-ui"/>
              </a:rPr>
              <a:t>5 rocket launches that successfully landed on a drone ship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.</a:t>
            </a: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ystem-ui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81CB5-A15B-059C-8E5D-7B4AA346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6" y="1524340"/>
            <a:ext cx="5581283" cy="508321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337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4817806" y="1173017"/>
            <a:ext cx="7187977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5203427" y="1433630"/>
            <a:ext cx="690686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Launch Sites Proximities Analysis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486893" y="2204841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7911766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587913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304475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1275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A094F23F-B146-97A9-C80D-B093554BE1D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6D97D-B7D6-242E-E30A-949C59DB13BB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4E1222-936A-F2C0-91F4-CCB000AF100E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9960DE-1D7F-E148-3021-14BAC3C44F1E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1F1CCF-DB50-A3EB-28A8-038BA4DA6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A384AD-EE97-12C2-9854-AE5994624E25}"/>
              </a:ext>
            </a:extLst>
          </p:cNvPr>
          <p:cNvSpPr txBox="1"/>
          <p:nvPr/>
        </p:nvSpPr>
        <p:spPr>
          <a:xfrm>
            <a:off x="437926" y="823595"/>
            <a:ext cx="53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14BA7"/>
                </a:solidFill>
              </a:rPr>
              <a:t>Rank Landing Outcomes Between 2010-06-04 and 2017-03-20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B684C-A77E-2FDB-93D8-FC4CCC40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6" y="1851737"/>
            <a:ext cx="7335527" cy="437109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9278B3-585F-87F1-ACC2-89E8DDE0FE32}"/>
              </a:ext>
            </a:extLst>
          </p:cNvPr>
          <p:cNvSpPr txBox="1"/>
          <p:nvPr/>
        </p:nvSpPr>
        <p:spPr>
          <a:xfrm>
            <a:off x="8190269" y="2431977"/>
            <a:ext cx="3539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All of the launches are in close proximity to the equator (0-degree orbit) </a:t>
            </a:r>
            <a:r>
              <a:rPr lang="en-US" b="1" i="1" u="sng" dirty="0">
                <a:solidFill>
                  <a:srgbClr val="FB6BB6"/>
                </a:solidFill>
                <a:latin typeface="system-ui"/>
                <a:cs typeface="Times New Roman" panose="02020603050405020304" pitchFamily="18" charset="0"/>
              </a:rPr>
              <a:t>so that less maneuver is needed, saving fuel and manufacturing cost</a:t>
            </a:r>
            <a:r>
              <a:rPr lang="en-US" b="1" i="1" dirty="0">
                <a:solidFill>
                  <a:srgbClr val="FB6BB6"/>
                </a:solidFill>
                <a:latin typeface="system-ui"/>
                <a:cs typeface="Times New Roman" panose="02020603050405020304" pitchFamily="18" charset="0"/>
              </a:rPr>
              <a:t>.</a:t>
            </a:r>
            <a:endParaRPr lang="en-US" i="1" dirty="0">
              <a:solidFill>
                <a:srgbClr val="FB6BB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EC88B-FB73-DE80-B064-F67A9D93312C}"/>
              </a:ext>
            </a:extLst>
          </p:cNvPr>
          <p:cNvSpPr txBox="1"/>
          <p:nvPr/>
        </p:nvSpPr>
        <p:spPr>
          <a:xfrm>
            <a:off x="8190269" y="4247537"/>
            <a:ext cx="353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All of the launches are in very close proximity to the coast </a:t>
            </a:r>
            <a:r>
              <a:rPr lang="en-US" b="1" i="1" u="sng" dirty="0">
                <a:solidFill>
                  <a:srgbClr val="FB6BB6"/>
                </a:solidFill>
                <a:latin typeface="system-ui"/>
                <a:cs typeface="Times New Roman" panose="02020603050405020304" pitchFamily="18" charset="0"/>
              </a:rPr>
              <a:t>so that it stays away from the cities, highways, and railroads.</a:t>
            </a:r>
            <a:endParaRPr lang="en-US" i="1" u="sng" dirty="0">
              <a:solidFill>
                <a:srgbClr val="914B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56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A094F23F-B146-97A9-C80D-B093554BE1D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6D97D-B7D6-242E-E30A-949C59DB13BB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4E1222-936A-F2C0-91F4-CCB000AF100E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9960DE-1D7F-E148-3021-14BAC3C44F1E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1F1CCF-DB50-A3EB-28A8-038BA4DA6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A384AD-EE97-12C2-9854-AE5994624E25}"/>
              </a:ext>
            </a:extLst>
          </p:cNvPr>
          <p:cNvSpPr txBox="1"/>
          <p:nvPr/>
        </p:nvSpPr>
        <p:spPr>
          <a:xfrm>
            <a:off x="437926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14BA7"/>
                </a:solidFill>
              </a:rPr>
              <a:t>Folium Map of Color-Labeled Launch 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278B3-585F-87F1-ACC2-89E8DDE0FE32}"/>
              </a:ext>
            </a:extLst>
          </p:cNvPr>
          <p:cNvSpPr txBox="1"/>
          <p:nvPr/>
        </p:nvSpPr>
        <p:spPr>
          <a:xfrm>
            <a:off x="8141407" y="2724042"/>
            <a:ext cx="353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The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green </a:t>
            </a:r>
            <a:r>
              <a:rPr lang="en-US" b="1" i="1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markers shows </a:t>
            </a:r>
            <a:r>
              <a:rPr lang="en-US" b="1" i="1" u="sng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successful launches,</a:t>
            </a:r>
            <a:r>
              <a:rPr lang="en-US" b="1" i="1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 while </a:t>
            </a:r>
            <a:r>
              <a:rPr lang="en-US" b="1" i="1" dirty="0">
                <a:solidFill>
                  <a:srgbClr val="C00000"/>
                </a:solidFill>
                <a:latin typeface="system-ui"/>
                <a:cs typeface="Times New Roman" panose="02020603050405020304" pitchFamily="18" charset="0"/>
              </a:rPr>
              <a:t>red </a:t>
            </a:r>
            <a:r>
              <a:rPr lang="en-US" b="1" i="1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markers indicate </a:t>
            </a:r>
            <a:r>
              <a:rPr lang="en-US" b="1" i="1" u="sng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failure outcomes</a:t>
            </a:r>
            <a:r>
              <a:rPr lang="en-US" b="1" i="1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.</a:t>
            </a:r>
            <a:endParaRPr lang="en-US" i="1" u="sng" dirty="0">
              <a:solidFill>
                <a:srgbClr val="FB6BB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EC88B-FB73-DE80-B064-F67A9D93312C}"/>
              </a:ext>
            </a:extLst>
          </p:cNvPr>
          <p:cNvSpPr txBox="1"/>
          <p:nvPr/>
        </p:nvSpPr>
        <p:spPr>
          <a:xfrm>
            <a:off x="8141406" y="3915204"/>
            <a:ext cx="3539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The map indicates that </a:t>
            </a:r>
            <a:r>
              <a:rPr lang="en-US" b="1" i="1" u="sng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KSC-LC 39A </a:t>
            </a:r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has a high success rate.</a:t>
            </a:r>
            <a:endParaRPr lang="en-US" i="1" dirty="0">
              <a:solidFill>
                <a:srgbClr val="914BA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FD40E-93A0-D735-F528-1F3D0B23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0" y="1713201"/>
            <a:ext cx="7320347" cy="43922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45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590C0-19E5-2DF0-EE14-C5B99A71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" y="1651819"/>
            <a:ext cx="5870156" cy="3702462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A3227D-EE18-637B-5386-5EC760C6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431" y="1675948"/>
            <a:ext cx="5653551" cy="368815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Half Frame 3">
            <a:extLst>
              <a:ext uri="{FF2B5EF4-FFF2-40B4-BE49-F238E27FC236}">
                <a16:creationId xmlns:a16="http://schemas.microsoft.com/office/drawing/2014/main" id="{A094F23F-B146-97A9-C80D-B093554BE1D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6D97D-B7D6-242E-E30A-949C59DB13BB}"/>
              </a:ext>
            </a:extLst>
          </p:cNvPr>
          <p:cNvSpPr/>
          <p:nvPr/>
        </p:nvSpPr>
        <p:spPr>
          <a:xfrm>
            <a:off x="-60614" y="178121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4E1222-936A-F2C0-91F4-CCB000AF100E}"/>
              </a:ext>
            </a:extLst>
          </p:cNvPr>
          <p:cNvGrpSpPr/>
          <p:nvPr/>
        </p:nvGrpSpPr>
        <p:grpSpPr>
          <a:xfrm>
            <a:off x="437926" y="561276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9960DE-1D7F-E148-3021-14BAC3C44F1E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1F1CCF-DB50-A3EB-28A8-038BA4DA6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A384AD-EE97-12C2-9854-AE5994624E25}"/>
              </a:ext>
            </a:extLst>
          </p:cNvPr>
          <p:cNvSpPr txBox="1"/>
          <p:nvPr/>
        </p:nvSpPr>
        <p:spPr>
          <a:xfrm>
            <a:off x="437926" y="823595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14BA7"/>
                </a:solidFill>
              </a:rPr>
              <a:t>Folium Map of Distances From A Launch 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278B3-585F-87F1-ACC2-89E8DDE0FE32}"/>
              </a:ext>
            </a:extLst>
          </p:cNvPr>
          <p:cNvSpPr txBox="1"/>
          <p:nvPr/>
        </p:nvSpPr>
        <p:spPr>
          <a:xfrm>
            <a:off x="860293" y="5486470"/>
            <a:ext cx="445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This map shows that </a:t>
            </a:r>
            <a:r>
              <a:rPr lang="en-US" b="1" i="1" u="sng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CCAFS-LC 40</a:t>
            </a:r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 is: 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(+)</a:t>
            </a:r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0.94km away from the </a:t>
            </a:r>
            <a:r>
              <a:rPr lang="en-US" b="1" i="1" u="sng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closest coastline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(+) 0.87km away from the </a:t>
            </a:r>
            <a:r>
              <a:rPr lang="en-US" b="1" i="1" u="sng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closest road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(+) 1.99km away from the </a:t>
            </a:r>
            <a:r>
              <a:rPr lang="en-US" b="1" i="1" u="sng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closest railroad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EC88B-FB73-DE80-B064-F67A9D93312C}"/>
              </a:ext>
            </a:extLst>
          </p:cNvPr>
          <p:cNvSpPr txBox="1"/>
          <p:nvPr/>
        </p:nvSpPr>
        <p:spPr>
          <a:xfrm>
            <a:off x="6742544" y="5486470"/>
            <a:ext cx="4931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• This map shows that </a:t>
            </a:r>
            <a:r>
              <a:rPr lang="en-US" b="1" i="1" u="sng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CCAFS-LC 40 </a:t>
            </a:r>
            <a:r>
              <a:rPr lang="en-US" b="1" i="1" dirty="0">
                <a:solidFill>
                  <a:srgbClr val="914BA7"/>
                </a:solidFill>
                <a:latin typeface="system-ui"/>
                <a:cs typeface="Times New Roman" panose="02020603050405020304" pitchFamily="18" charset="0"/>
              </a:rPr>
              <a:t>is 54.14km from Melbourne, one of the closest cities,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indicating that a failure outcome at the launch site would negatively affect nearby cities.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5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5515897" y="1173017"/>
            <a:ext cx="5732206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5631353" y="1436467"/>
            <a:ext cx="690686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Dashboard with </a:t>
            </a:r>
            <a:r>
              <a:rPr lang="en-US" sz="3600" b="1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Plotly</a:t>
            </a:r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Dash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486893" y="2204841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7911766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587913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304475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76505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7F50E2CC-5650-2911-D52C-1854B9FD6445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EF445-B4BB-6194-57F5-71E11D2E275D}"/>
              </a:ext>
            </a:extLst>
          </p:cNvPr>
          <p:cNvSpPr/>
          <p:nvPr/>
        </p:nvSpPr>
        <p:spPr>
          <a:xfrm>
            <a:off x="-60614" y="217697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02F5DF-5366-7BBE-3234-3B369CE61B09}"/>
              </a:ext>
            </a:extLst>
          </p:cNvPr>
          <p:cNvGrpSpPr/>
          <p:nvPr/>
        </p:nvGrpSpPr>
        <p:grpSpPr>
          <a:xfrm>
            <a:off x="437926" y="600852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048740-BF46-8196-F10D-39A845BE02B1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132191-0AAE-30D4-6333-8AAD9B256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2640C1-5922-036D-ADC5-58A5E7F5AAEB}"/>
              </a:ext>
            </a:extLst>
          </p:cNvPr>
          <p:cNvSpPr txBox="1"/>
          <p:nvPr/>
        </p:nvSpPr>
        <p:spPr>
          <a:xfrm>
            <a:off x="437926" y="863171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Plotly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Pie Chart of Total Success Launches of All Sites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EFDA0F-331A-17EB-98AE-11BE9710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1" y="1395482"/>
            <a:ext cx="10076873" cy="431024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4B2B3-F11D-6E12-A323-8BFB387DFFEE}"/>
              </a:ext>
            </a:extLst>
          </p:cNvPr>
          <p:cNvSpPr txBox="1"/>
          <p:nvPr/>
        </p:nvSpPr>
        <p:spPr>
          <a:xfrm>
            <a:off x="1501951" y="5837604"/>
            <a:ext cx="918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pie chart indicates that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KSC LC-39A has the highest success launches rate (41.7%)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followed by </a:t>
            </a:r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CCAFS LC-40 (29.2%)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VAFB SLC-4E (16.7%)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and </a:t>
            </a:r>
            <a:r>
              <a:rPr lang="en-US" b="1" i="1" dirty="0">
                <a:solidFill>
                  <a:srgbClr val="7030A0"/>
                </a:solidFill>
                <a:latin typeface="system-ui"/>
                <a:cs typeface="Times New Roman" panose="02020603050405020304" pitchFamily="18" charset="0"/>
              </a:rPr>
              <a:t>CCAFS SLC-40 (12.5%)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5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7F50E2CC-5650-2911-D52C-1854B9FD6445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EF445-B4BB-6194-57F5-71E11D2E275D}"/>
              </a:ext>
            </a:extLst>
          </p:cNvPr>
          <p:cNvSpPr/>
          <p:nvPr/>
        </p:nvSpPr>
        <p:spPr>
          <a:xfrm>
            <a:off x="-60614" y="217697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02F5DF-5366-7BBE-3234-3B369CE61B09}"/>
              </a:ext>
            </a:extLst>
          </p:cNvPr>
          <p:cNvGrpSpPr/>
          <p:nvPr/>
        </p:nvGrpSpPr>
        <p:grpSpPr>
          <a:xfrm>
            <a:off x="437926" y="600852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048740-BF46-8196-F10D-39A845BE02B1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132191-0AAE-30D4-6333-8AAD9B256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2640C1-5922-036D-ADC5-58A5E7F5AAEB}"/>
              </a:ext>
            </a:extLst>
          </p:cNvPr>
          <p:cNvSpPr txBox="1"/>
          <p:nvPr/>
        </p:nvSpPr>
        <p:spPr>
          <a:xfrm>
            <a:off x="437926" y="863171"/>
            <a:ext cx="53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Plotly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Pie Chart For The Launch Site with Highest Success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4B2B3-F11D-6E12-A323-8BFB387DFFEE}"/>
              </a:ext>
            </a:extLst>
          </p:cNvPr>
          <p:cNvSpPr txBox="1"/>
          <p:nvPr/>
        </p:nvSpPr>
        <p:spPr>
          <a:xfrm>
            <a:off x="1501951" y="5852461"/>
            <a:ext cx="91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pie chart indicates that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KSC LC-39A has the highest success rate (76.9%).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F7B54-06F6-9662-89AB-DF3D45FBC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52" y="1684028"/>
            <a:ext cx="9227640" cy="3993907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70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ADC36A86-523C-A5DA-66D3-EE0C8AEE262A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DA4445-D111-DD33-7E9A-7B1BC5531510}"/>
              </a:ext>
            </a:extLst>
          </p:cNvPr>
          <p:cNvSpPr/>
          <p:nvPr/>
        </p:nvSpPr>
        <p:spPr>
          <a:xfrm>
            <a:off x="157017" y="190349"/>
            <a:ext cx="44426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Executive Summary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70B0D-83EF-5A0A-9911-37662A10A2C2}"/>
              </a:ext>
            </a:extLst>
          </p:cNvPr>
          <p:cNvGrpSpPr/>
          <p:nvPr/>
        </p:nvGrpSpPr>
        <p:grpSpPr>
          <a:xfrm>
            <a:off x="546000" y="738908"/>
            <a:ext cx="3915163" cy="94674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B5A335-ED92-76FA-FE4A-D92D7CF676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FB7B80-FC4A-8D5C-3C7B-454921EC4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07B9395-6032-7897-2AD5-143AEB444A0D}"/>
              </a:ext>
            </a:extLst>
          </p:cNvPr>
          <p:cNvSpPr txBox="1"/>
          <p:nvPr/>
        </p:nvSpPr>
        <p:spPr>
          <a:xfrm>
            <a:off x="1304636" y="865194"/>
            <a:ext cx="2307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Summary of all results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44B4F1-5F8D-54AC-2333-5495ECF1202D}"/>
              </a:ext>
            </a:extLst>
          </p:cNvPr>
          <p:cNvGrpSpPr/>
          <p:nvPr/>
        </p:nvGrpSpPr>
        <p:grpSpPr>
          <a:xfrm>
            <a:off x="157017" y="3151596"/>
            <a:ext cx="11877966" cy="554809"/>
            <a:chOff x="-589617" y="2700614"/>
            <a:chExt cx="11877966" cy="5548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BA62B2-6EA5-F50E-2726-13FF3AF31A21}"/>
                </a:ext>
              </a:extLst>
            </p:cNvPr>
            <p:cNvSpPr/>
            <p:nvPr/>
          </p:nvSpPr>
          <p:spPr>
            <a:xfrm>
              <a:off x="2313850" y="2710477"/>
              <a:ext cx="2174759" cy="5449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Data Visualizations Results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ADCBAA-9A4B-0D25-EF65-0EDB77FEA7C7}"/>
                </a:ext>
              </a:extLst>
            </p:cNvPr>
            <p:cNvSpPr/>
            <p:nvPr/>
          </p:nvSpPr>
          <p:spPr>
            <a:xfrm>
              <a:off x="-589617" y="2700614"/>
              <a:ext cx="1847272" cy="54494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Exploratory Data Analysis Results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57226A4-2FD4-16C3-7563-973AE2FD883C}"/>
                </a:ext>
              </a:extLst>
            </p:cNvPr>
            <p:cNvSpPr/>
            <p:nvPr/>
          </p:nvSpPr>
          <p:spPr>
            <a:xfrm>
              <a:off x="5575989" y="2710477"/>
              <a:ext cx="2174760" cy="54494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Interactive Visual Dashboard Results</a:t>
              </a: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1E5C201F-7466-E3DC-FC41-D8D394DFB2D3}"/>
                </a:ext>
              </a:extLst>
            </p:cNvPr>
            <p:cNvSpPr/>
            <p:nvPr/>
          </p:nvSpPr>
          <p:spPr>
            <a:xfrm>
              <a:off x="8971814" y="2710477"/>
              <a:ext cx="2316535" cy="5449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Predictive Analysis Results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BD0D03F-F49D-F46F-7DF4-D723E1A16AD7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257655" y="2973087"/>
              <a:ext cx="1056195" cy="98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E1CE694-B343-A954-D7C2-F1A5E8D624DB}"/>
                </a:ext>
              </a:extLst>
            </p:cNvPr>
            <p:cNvCxnSpPr>
              <a:cxnSpLocks/>
              <a:stCxn id="11" idx="3"/>
              <a:endCxn id="48" idx="1"/>
            </p:cNvCxnSpPr>
            <p:nvPr/>
          </p:nvCxnSpPr>
          <p:spPr>
            <a:xfrm>
              <a:off x="4488609" y="2982950"/>
              <a:ext cx="10873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B7344A0-095A-FCCA-7EEE-2F0840356DB2}"/>
                </a:ext>
              </a:extLst>
            </p:cNvPr>
            <p:cNvCxnSpPr>
              <a:cxnSpLocks/>
              <a:stCxn id="48" idx="3"/>
              <a:endCxn id="120" idx="1"/>
            </p:cNvCxnSpPr>
            <p:nvPr/>
          </p:nvCxnSpPr>
          <p:spPr>
            <a:xfrm>
              <a:off x="7750749" y="2982950"/>
              <a:ext cx="122106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079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7F50E2CC-5650-2911-D52C-1854B9FD6445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EF445-B4BB-6194-57F5-71E11D2E275D}"/>
              </a:ext>
            </a:extLst>
          </p:cNvPr>
          <p:cNvSpPr/>
          <p:nvPr/>
        </p:nvSpPr>
        <p:spPr>
          <a:xfrm>
            <a:off x="-60614" y="217697"/>
            <a:ext cx="61566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Drawn From EDA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02F5DF-5366-7BBE-3234-3B369CE61B09}"/>
              </a:ext>
            </a:extLst>
          </p:cNvPr>
          <p:cNvGrpSpPr/>
          <p:nvPr/>
        </p:nvGrpSpPr>
        <p:grpSpPr>
          <a:xfrm>
            <a:off x="437926" y="600852"/>
            <a:ext cx="5481093" cy="255178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048740-BF46-8196-F10D-39A845BE02B1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132191-0AAE-30D4-6333-8AAD9B256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2640C1-5922-036D-ADC5-58A5E7F5AAEB}"/>
              </a:ext>
            </a:extLst>
          </p:cNvPr>
          <p:cNvSpPr txBox="1"/>
          <p:nvPr/>
        </p:nvSpPr>
        <p:spPr>
          <a:xfrm>
            <a:off x="437926" y="863171"/>
            <a:ext cx="530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Plotly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Scatter Plot For Payload Mass vs. Success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4B2B3-F11D-6E12-A323-8BFB387DFFEE}"/>
              </a:ext>
            </a:extLst>
          </p:cNvPr>
          <p:cNvSpPr txBox="1"/>
          <p:nvPr/>
        </p:nvSpPr>
        <p:spPr>
          <a:xfrm>
            <a:off x="7902751" y="3105468"/>
            <a:ext cx="427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scatter plot shows that </a:t>
            </a:r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payload mass ranging between </a:t>
            </a:r>
            <a:r>
              <a:rPr lang="en-US" b="1" i="1" u="sng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2000kg – 6000kg </a:t>
            </a:r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has the highest success rate.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7529A-974C-056C-6997-47CEE09B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1" y="1508158"/>
            <a:ext cx="7217908" cy="2386757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792962-319A-FF41-2C0B-C8F552A6A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1" y="4093829"/>
            <a:ext cx="7262462" cy="254647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330C7C-CF8D-FADE-CADE-94CFAE640ABA}"/>
              </a:ext>
            </a:extLst>
          </p:cNvPr>
          <p:cNvSpPr txBox="1"/>
          <p:nvPr/>
        </p:nvSpPr>
        <p:spPr>
          <a:xfrm>
            <a:off x="7902751" y="4133405"/>
            <a:ext cx="403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scatter plot also shows that </a:t>
            </a:r>
            <a:r>
              <a:rPr lang="en-US" b="1" i="1" u="sng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booster version FT</a:t>
            </a:r>
            <a:r>
              <a:rPr lang="en-US" b="1" i="1" dirty="0">
                <a:solidFill>
                  <a:srgbClr val="FF0000"/>
                </a:solidFill>
                <a:latin typeface="system-ui"/>
                <a:cs typeface="Times New Roman" panose="02020603050405020304" pitchFamily="18" charset="0"/>
              </a:rPr>
              <a:t> has the highest success rate.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08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4978400" y="1173017"/>
            <a:ext cx="6906862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5203427" y="1431636"/>
            <a:ext cx="690686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Predictive Analysis (Classification)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486893" y="2204841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7911766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587913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304475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5546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C5A2A-9DEC-BEDA-A38C-B6F05777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6" y="1487733"/>
            <a:ext cx="6838782" cy="4990462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Half Frame 4">
            <a:extLst>
              <a:ext uri="{FF2B5EF4-FFF2-40B4-BE49-F238E27FC236}">
                <a16:creationId xmlns:a16="http://schemas.microsoft.com/office/drawing/2014/main" id="{DA529908-F4D3-C615-BE1B-BD5513CDE98F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A7B8-DF68-07B2-E804-304169BD189E}"/>
              </a:ext>
            </a:extLst>
          </p:cNvPr>
          <p:cNvSpPr/>
          <p:nvPr/>
        </p:nvSpPr>
        <p:spPr>
          <a:xfrm>
            <a:off x="-60614" y="217697"/>
            <a:ext cx="48450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Predictive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C06CB7-EB59-00B2-9E6C-9D509DF320F1}"/>
              </a:ext>
            </a:extLst>
          </p:cNvPr>
          <p:cNvGrpSpPr/>
          <p:nvPr/>
        </p:nvGrpSpPr>
        <p:grpSpPr>
          <a:xfrm>
            <a:off x="437927" y="600852"/>
            <a:ext cx="3930874" cy="255178"/>
            <a:chOff x="546001" y="749776"/>
            <a:chExt cx="1449054" cy="445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374927-0B3A-9E7F-9099-B622320E313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ACDF34-57E1-9B94-6135-4A9F0ACE1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81FD91-D84F-3D44-5E20-87B25B98A552}"/>
              </a:ext>
            </a:extLst>
          </p:cNvPr>
          <p:cNvSpPr txBox="1"/>
          <p:nvPr/>
        </p:nvSpPr>
        <p:spPr>
          <a:xfrm>
            <a:off x="1013187" y="843139"/>
            <a:ext cx="269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Classification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7AA40-2212-BBDD-7C78-0C23FD8E6FD4}"/>
              </a:ext>
            </a:extLst>
          </p:cNvPr>
          <p:cNvSpPr txBox="1"/>
          <p:nvPr/>
        </p:nvSpPr>
        <p:spPr>
          <a:xfrm>
            <a:off x="7847930" y="3059634"/>
            <a:ext cx="427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bar chart clearly indicates that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decision tree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is the </a:t>
            </a:r>
            <a:r>
              <a:rPr lang="en-US" b="1" i="1" u="sng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best model to predict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, with accuracy score of </a:t>
            </a:r>
            <a:r>
              <a:rPr lang="en-US" b="1" i="1" u="sng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0.89</a:t>
            </a:r>
            <a:endParaRPr lang="en-US" i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0632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2A206-67D7-E052-B38C-A0BCC4E4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" y="1308738"/>
            <a:ext cx="6274423" cy="510461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Half Frame 4">
            <a:extLst>
              <a:ext uri="{FF2B5EF4-FFF2-40B4-BE49-F238E27FC236}">
                <a16:creationId xmlns:a16="http://schemas.microsoft.com/office/drawing/2014/main" id="{DA529908-F4D3-C615-BE1B-BD5513CDE98F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A7B8-DF68-07B2-E804-304169BD189E}"/>
              </a:ext>
            </a:extLst>
          </p:cNvPr>
          <p:cNvSpPr/>
          <p:nvPr/>
        </p:nvSpPr>
        <p:spPr>
          <a:xfrm>
            <a:off x="-60614" y="217697"/>
            <a:ext cx="48450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Predictive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C06CB7-EB59-00B2-9E6C-9D509DF320F1}"/>
              </a:ext>
            </a:extLst>
          </p:cNvPr>
          <p:cNvGrpSpPr/>
          <p:nvPr/>
        </p:nvGrpSpPr>
        <p:grpSpPr>
          <a:xfrm>
            <a:off x="437927" y="600852"/>
            <a:ext cx="3930874" cy="255178"/>
            <a:chOff x="546001" y="749776"/>
            <a:chExt cx="1449054" cy="445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374927-0B3A-9E7F-9099-B622320E313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ACDF34-57E1-9B94-6135-4A9F0ACE1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81FD91-D84F-3D44-5E20-87B25B98A552}"/>
              </a:ext>
            </a:extLst>
          </p:cNvPr>
          <p:cNvSpPr txBox="1"/>
          <p:nvPr/>
        </p:nvSpPr>
        <p:spPr>
          <a:xfrm>
            <a:off x="1013187" y="843139"/>
            <a:ext cx="269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Confusion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1F410-BB22-A2A2-A045-1EA340BEEF27}"/>
              </a:ext>
            </a:extLst>
          </p:cNvPr>
          <p:cNvSpPr txBox="1"/>
          <p:nvPr/>
        </p:nvSpPr>
        <p:spPr>
          <a:xfrm>
            <a:off x="7121236" y="1626294"/>
            <a:ext cx="42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confusion matrix correctly predicts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5 launches that did not land.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4E0AA-69EF-FE48-088C-A5211AB91A2F}"/>
              </a:ext>
            </a:extLst>
          </p:cNvPr>
          <p:cNvSpPr txBox="1"/>
          <p:nvPr/>
        </p:nvSpPr>
        <p:spPr>
          <a:xfrm>
            <a:off x="7121235" y="2288179"/>
            <a:ext cx="42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However, it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misclassified 1 launches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that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did not land as the launch that lands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A2822-A0F5-346A-761E-C722BE5324C8}"/>
              </a:ext>
            </a:extLst>
          </p:cNvPr>
          <p:cNvSpPr txBox="1"/>
          <p:nvPr/>
        </p:nvSpPr>
        <p:spPr>
          <a:xfrm>
            <a:off x="7121236" y="3086910"/>
            <a:ext cx="42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The confusion matrix correctly predicts 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11 launches that land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9D49C-1615-141E-0FF4-8B20A93FDF6C}"/>
              </a:ext>
            </a:extLst>
          </p:cNvPr>
          <p:cNvSpPr txBox="1"/>
          <p:nvPr/>
        </p:nvSpPr>
        <p:spPr>
          <a:xfrm>
            <a:off x="7121236" y="3838031"/>
            <a:ext cx="42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• However, it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misclassified 1 launches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that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  <a:latin typeface="system-ui"/>
                <a:cs typeface="Times New Roman" panose="02020603050405020304" pitchFamily="18" charset="0"/>
              </a:rPr>
              <a:t>lands as the launch that did not land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system-ui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69BEE8-347A-5FB8-B9F7-6A349384883E}"/>
                  </a:ext>
                </a:extLst>
              </p:cNvPr>
              <p:cNvSpPr txBox="1"/>
              <p:nvPr/>
            </p:nvSpPr>
            <p:spPr>
              <a:xfrm>
                <a:off x="7309538" y="4578595"/>
                <a:ext cx="4082473" cy="117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  <a:latin typeface="system-ui"/>
                  </a:rPr>
                  <a:t>=&gt; It can correctly predict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𝟓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  <a:latin typeface="system-ui"/>
                  </a:rPr>
                  <a:t> = </a:t>
                </a:r>
                <a:r>
                  <a:rPr lang="en-US" b="1" i="1" u="sng" dirty="0">
                    <a:solidFill>
                      <a:schemeClr val="accent4">
                        <a:lumMod val="75000"/>
                      </a:schemeClr>
                    </a:solidFill>
                    <a:latin typeface="system-ui"/>
                  </a:rPr>
                  <a:t>83% of launches that did not land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  <a:latin typeface="system-ui"/>
                  </a:rPr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𝟏𝟏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system-ui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  <a:latin typeface="system-ui"/>
                  </a:rPr>
                  <a:t> = </a:t>
                </a:r>
                <a:r>
                  <a:rPr lang="en-US" b="1" i="1" u="sng" dirty="0">
                    <a:solidFill>
                      <a:schemeClr val="accent4">
                        <a:lumMod val="75000"/>
                      </a:schemeClr>
                    </a:solidFill>
                    <a:latin typeface="system-ui"/>
                  </a:rPr>
                  <a:t>91.6% of launches that lands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  <a:latin typeface="system-ui"/>
                  </a:rPr>
                  <a:t>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69BEE8-347A-5FB8-B9F7-6A349384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38" y="4578595"/>
                <a:ext cx="4082473" cy="1175643"/>
              </a:xfrm>
              <a:prstGeom prst="rect">
                <a:avLst/>
              </a:prstGeom>
              <a:blipFill>
                <a:blip r:embed="rId4"/>
                <a:stretch>
                  <a:fillRect l="-1194" b="-7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75385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alf Frame 4">
            <a:extLst>
              <a:ext uri="{FF2B5EF4-FFF2-40B4-BE49-F238E27FC236}">
                <a16:creationId xmlns:a16="http://schemas.microsoft.com/office/drawing/2014/main" id="{DA529908-F4D3-C615-BE1B-BD5513CDE98F}"/>
              </a:ext>
            </a:extLst>
          </p:cNvPr>
          <p:cNvSpPr/>
          <p:nvPr/>
        </p:nvSpPr>
        <p:spPr>
          <a:xfrm>
            <a:off x="157018" y="178121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A7B8-DF68-07B2-E804-304169BD189E}"/>
              </a:ext>
            </a:extLst>
          </p:cNvPr>
          <p:cNvSpPr/>
          <p:nvPr/>
        </p:nvSpPr>
        <p:spPr>
          <a:xfrm>
            <a:off x="-60614" y="217697"/>
            <a:ext cx="48450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Predictive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C06CB7-EB59-00B2-9E6C-9D509DF320F1}"/>
              </a:ext>
            </a:extLst>
          </p:cNvPr>
          <p:cNvGrpSpPr/>
          <p:nvPr/>
        </p:nvGrpSpPr>
        <p:grpSpPr>
          <a:xfrm>
            <a:off x="437927" y="600852"/>
            <a:ext cx="3930874" cy="255178"/>
            <a:chOff x="546001" y="749776"/>
            <a:chExt cx="1449054" cy="445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374927-0B3A-9E7F-9099-B622320E313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ACDF34-57E1-9B94-6135-4A9F0ACE1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81FD91-D84F-3D44-5E20-87B25B98A552}"/>
              </a:ext>
            </a:extLst>
          </p:cNvPr>
          <p:cNvSpPr txBox="1"/>
          <p:nvPr/>
        </p:nvSpPr>
        <p:spPr>
          <a:xfrm>
            <a:off x="1013187" y="843139"/>
            <a:ext cx="269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Conclusion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AB71C31-9AF5-B6CC-9C7E-A6A731D2AA76}"/>
              </a:ext>
            </a:extLst>
          </p:cNvPr>
          <p:cNvGrpSpPr/>
          <p:nvPr/>
        </p:nvGrpSpPr>
        <p:grpSpPr>
          <a:xfrm>
            <a:off x="2651869" y="1701105"/>
            <a:ext cx="6876073" cy="4497790"/>
            <a:chOff x="2207169" y="1744537"/>
            <a:chExt cx="6876073" cy="44977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F2B234-9A18-78B8-D6AB-B5FC02EC4DAB}"/>
                </a:ext>
              </a:extLst>
            </p:cNvPr>
            <p:cNvGrpSpPr/>
            <p:nvPr/>
          </p:nvGrpSpPr>
          <p:grpSpPr>
            <a:xfrm>
              <a:off x="2207169" y="1744537"/>
              <a:ext cx="6876073" cy="673362"/>
              <a:chOff x="-114300" y="1778493"/>
              <a:chExt cx="6876073" cy="673362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1C810B-2DBE-544F-71C2-179708520380}"/>
                  </a:ext>
                </a:extLst>
              </p:cNvPr>
              <p:cNvSpPr/>
              <p:nvPr/>
            </p:nvSpPr>
            <p:spPr>
              <a:xfrm flipH="1">
                <a:off x="5412942" y="2032062"/>
                <a:ext cx="1342736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AB9076D-B41C-C4F8-F2F4-F772806956C9}"/>
                  </a:ext>
                </a:extLst>
              </p:cNvPr>
              <p:cNvSpPr/>
              <p:nvPr/>
            </p:nvSpPr>
            <p:spPr>
              <a:xfrm flipH="1">
                <a:off x="5497480" y="2151652"/>
                <a:ext cx="1264293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DE2853E-27ED-36EA-171C-6254E9A7B419}"/>
                  </a:ext>
                </a:extLst>
              </p:cNvPr>
              <p:cNvGrpSpPr/>
              <p:nvPr/>
            </p:nvGrpSpPr>
            <p:grpSpPr>
              <a:xfrm>
                <a:off x="-114300" y="1778493"/>
                <a:ext cx="6448425" cy="673362"/>
                <a:chOff x="-114300" y="1778493"/>
                <a:chExt cx="6448425" cy="67336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F679A018-61BB-19D6-5422-457275D353A6}"/>
                    </a:ext>
                  </a:extLst>
                </p:cNvPr>
                <p:cNvSpPr/>
                <p:nvPr/>
              </p:nvSpPr>
              <p:spPr>
                <a:xfrm>
                  <a:off x="-114300" y="2081218"/>
                  <a:ext cx="1342736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3667B3F-FEED-2109-8DE0-638143B8AADD}"/>
                    </a:ext>
                  </a:extLst>
                </p:cNvPr>
                <p:cNvSpPr/>
                <p:nvPr/>
              </p:nvSpPr>
              <p:spPr>
                <a:xfrm>
                  <a:off x="-114300" y="2159697"/>
                  <a:ext cx="1264293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5B5C461-CA0A-8576-4B48-B8CCE1D1AFFB}"/>
                    </a:ext>
                  </a:extLst>
                </p:cNvPr>
                <p:cNvSpPr/>
                <p:nvPr/>
              </p:nvSpPr>
              <p:spPr>
                <a:xfrm>
                  <a:off x="517846" y="1778493"/>
                  <a:ext cx="5816279" cy="673362"/>
                </a:xfrm>
                <a:custGeom>
                  <a:avLst/>
                  <a:gdLst>
                    <a:gd name="connsiteX0" fmla="*/ 897882 w 5362575"/>
                    <a:gd name="connsiteY0" fmla="*/ 0 h 447675"/>
                    <a:gd name="connsiteX1" fmla="*/ 3155306 w 5362575"/>
                    <a:gd name="connsiteY1" fmla="*/ 0 h 447675"/>
                    <a:gd name="connsiteX2" fmla="*/ 3631557 w 5362575"/>
                    <a:gd name="connsiteY2" fmla="*/ 0 h 447675"/>
                    <a:gd name="connsiteX3" fmla="*/ 5024437 w 5362575"/>
                    <a:gd name="connsiteY3" fmla="*/ 0 h 447675"/>
                    <a:gd name="connsiteX4" fmla="*/ 5362575 w 5362575"/>
                    <a:gd name="connsiteY4" fmla="*/ 223838 h 447675"/>
                    <a:gd name="connsiteX5" fmla="*/ 5024437 w 5362575"/>
                    <a:gd name="connsiteY5" fmla="*/ 447675 h 447675"/>
                    <a:gd name="connsiteX6" fmla="*/ 3155306 w 5362575"/>
                    <a:gd name="connsiteY6" fmla="*/ 447675 h 447675"/>
                    <a:gd name="connsiteX7" fmla="*/ 3155306 w 5362575"/>
                    <a:gd name="connsiteY7" fmla="*/ 447674 h 447675"/>
                    <a:gd name="connsiteX8" fmla="*/ 899057 w 5362575"/>
                    <a:gd name="connsiteY8" fmla="*/ 447674 h 447675"/>
                    <a:gd name="connsiteX9" fmla="*/ 899049 w 5362575"/>
                    <a:gd name="connsiteY9" fmla="*/ 447675 h 447675"/>
                    <a:gd name="connsiteX10" fmla="*/ 172369 w 5362575"/>
                    <a:gd name="connsiteY10" fmla="*/ 447675 h 447675"/>
                    <a:gd name="connsiteX11" fmla="*/ 0 w 5362575"/>
                    <a:gd name="connsiteY11" fmla="*/ 223839 h 447675"/>
                    <a:gd name="connsiteX12" fmla="*/ 172369 w 5362575"/>
                    <a:gd name="connsiteY12" fmla="*/ 1 h 447675"/>
                    <a:gd name="connsiteX13" fmla="*/ 897882 w 5362575"/>
                    <a:gd name="connsiteY13" fmla="*/ 1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62575" h="447675">
                      <a:moveTo>
                        <a:pt x="897882" y="0"/>
                      </a:moveTo>
                      <a:lnTo>
                        <a:pt x="3155306" y="0"/>
                      </a:lnTo>
                      <a:lnTo>
                        <a:pt x="3631557" y="0"/>
                      </a:lnTo>
                      <a:lnTo>
                        <a:pt x="5024437" y="0"/>
                      </a:lnTo>
                      <a:lnTo>
                        <a:pt x="5362575" y="223838"/>
                      </a:lnTo>
                      <a:lnTo>
                        <a:pt x="5024437" y="447675"/>
                      </a:lnTo>
                      <a:lnTo>
                        <a:pt x="3155306" y="447675"/>
                      </a:lnTo>
                      <a:lnTo>
                        <a:pt x="3155306" y="447674"/>
                      </a:lnTo>
                      <a:lnTo>
                        <a:pt x="899057" y="447674"/>
                      </a:lnTo>
                      <a:lnTo>
                        <a:pt x="899049" y="447675"/>
                      </a:lnTo>
                      <a:lnTo>
                        <a:pt x="172369" y="447675"/>
                      </a:lnTo>
                      <a:cubicBezTo>
                        <a:pt x="77182" y="447675"/>
                        <a:pt x="0" y="347466"/>
                        <a:pt x="0" y="223839"/>
                      </a:cubicBezTo>
                      <a:cubicBezTo>
                        <a:pt x="0" y="100210"/>
                        <a:pt x="77182" y="1"/>
                        <a:pt x="172369" y="1"/>
                      </a:cubicBezTo>
                      <a:lnTo>
                        <a:pt x="897882" y="1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KSC LC-39A is the recommend launch site for the next launch, since it has the highest success rate.</a:t>
                  </a: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8211981-C8CB-9197-4C63-3330B7E9EB83}"/>
                </a:ext>
              </a:extLst>
            </p:cNvPr>
            <p:cNvGrpSpPr/>
            <p:nvPr/>
          </p:nvGrpSpPr>
          <p:grpSpPr>
            <a:xfrm>
              <a:off x="2207169" y="2644057"/>
              <a:ext cx="6876073" cy="673362"/>
              <a:chOff x="-114300" y="1778493"/>
              <a:chExt cx="6876073" cy="67336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18819E-49DB-4901-09A7-31071B64840F}"/>
                  </a:ext>
                </a:extLst>
              </p:cNvPr>
              <p:cNvSpPr/>
              <p:nvPr/>
            </p:nvSpPr>
            <p:spPr>
              <a:xfrm flipH="1">
                <a:off x="5412942" y="2032062"/>
                <a:ext cx="1342736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36C2EB-85FF-FF7B-B0AF-873400FFE1AE}"/>
                  </a:ext>
                </a:extLst>
              </p:cNvPr>
              <p:cNvSpPr/>
              <p:nvPr/>
            </p:nvSpPr>
            <p:spPr>
              <a:xfrm flipH="1">
                <a:off x="5497480" y="2151652"/>
                <a:ext cx="1264293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2D83838-E34C-51AB-F564-C11F4FB7C79C}"/>
                  </a:ext>
                </a:extLst>
              </p:cNvPr>
              <p:cNvGrpSpPr/>
              <p:nvPr/>
            </p:nvGrpSpPr>
            <p:grpSpPr>
              <a:xfrm>
                <a:off x="-114300" y="1778493"/>
                <a:ext cx="6448425" cy="673362"/>
                <a:chOff x="-114300" y="1778493"/>
                <a:chExt cx="6448425" cy="673362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48895EF-09ED-CCD4-C55B-865B076105C0}"/>
                    </a:ext>
                  </a:extLst>
                </p:cNvPr>
                <p:cNvSpPr/>
                <p:nvPr/>
              </p:nvSpPr>
              <p:spPr>
                <a:xfrm>
                  <a:off x="-114300" y="2081218"/>
                  <a:ext cx="1342736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10EEC6B-062D-40F2-86FA-4C4B75965651}"/>
                    </a:ext>
                  </a:extLst>
                </p:cNvPr>
                <p:cNvSpPr/>
                <p:nvPr/>
              </p:nvSpPr>
              <p:spPr>
                <a:xfrm>
                  <a:off x="-114300" y="2159697"/>
                  <a:ext cx="1264293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9DD5BD3-B002-6387-2D12-56B8736F74AC}"/>
                    </a:ext>
                  </a:extLst>
                </p:cNvPr>
                <p:cNvSpPr/>
                <p:nvPr/>
              </p:nvSpPr>
              <p:spPr>
                <a:xfrm>
                  <a:off x="517846" y="1778493"/>
                  <a:ext cx="5816279" cy="673362"/>
                </a:xfrm>
                <a:custGeom>
                  <a:avLst/>
                  <a:gdLst>
                    <a:gd name="connsiteX0" fmla="*/ 897882 w 5362575"/>
                    <a:gd name="connsiteY0" fmla="*/ 0 h 447675"/>
                    <a:gd name="connsiteX1" fmla="*/ 3155306 w 5362575"/>
                    <a:gd name="connsiteY1" fmla="*/ 0 h 447675"/>
                    <a:gd name="connsiteX2" fmla="*/ 3631557 w 5362575"/>
                    <a:gd name="connsiteY2" fmla="*/ 0 h 447675"/>
                    <a:gd name="connsiteX3" fmla="*/ 5024437 w 5362575"/>
                    <a:gd name="connsiteY3" fmla="*/ 0 h 447675"/>
                    <a:gd name="connsiteX4" fmla="*/ 5362575 w 5362575"/>
                    <a:gd name="connsiteY4" fmla="*/ 223838 h 447675"/>
                    <a:gd name="connsiteX5" fmla="*/ 5024437 w 5362575"/>
                    <a:gd name="connsiteY5" fmla="*/ 447675 h 447675"/>
                    <a:gd name="connsiteX6" fmla="*/ 3155306 w 5362575"/>
                    <a:gd name="connsiteY6" fmla="*/ 447675 h 447675"/>
                    <a:gd name="connsiteX7" fmla="*/ 3155306 w 5362575"/>
                    <a:gd name="connsiteY7" fmla="*/ 447674 h 447675"/>
                    <a:gd name="connsiteX8" fmla="*/ 899057 w 5362575"/>
                    <a:gd name="connsiteY8" fmla="*/ 447674 h 447675"/>
                    <a:gd name="connsiteX9" fmla="*/ 899049 w 5362575"/>
                    <a:gd name="connsiteY9" fmla="*/ 447675 h 447675"/>
                    <a:gd name="connsiteX10" fmla="*/ 172369 w 5362575"/>
                    <a:gd name="connsiteY10" fmla="*/ 447675 h 447675"/>
                    <a:gd name="connsiteX11" fmla="*/ 0 w 5362575"/>
                    <a:gd name="connsiteY11" fmla="*/ 223839 h 447675"/>
                    <a:gd name="connsiteX12" fmla="*/ 172369 w 5362575"/>
                    <a:gd name="connsiteY12" fmla="*/ 1 h 447675"/>
                    <a:gd name="connsiteX13" fmla="*/ 897882 w 5362575"/>
                    <a:gd name="connsiteY13" fmla="*/ 1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62575" h="447675">
                      <a:moveTo>
                        <a:pt x="897882" y="0"/>
                      </a:moveTo>
                      <a:lnTo>
                        <a:pt x="3155306" y="0"/>
                      </a:lnTo>
                      <a:lnTo>
                        <a:pt x="3631557" y="0"/>
                      </a:lnTo>
                      <a:lnTo>
                        <a:pt x="5024437" y="0"/>
                      </a:lnTo>
                      <a:lnTo>
                        <a:pt x="5362575" y="223838"/>
                      </a:lnTo>
                      <a:lnTo>
                        <a:pt x="5024437" y="447675"/>
                      </a:lnTo>
                      <a:lnTo>
                        <a:pt x="3155306" y="447675"/>
                      </a:lnTo>
                      <a:lnTo>
                        <a:pt x="3155306" y="447674"/>
                      </a:lnTo>
                      <a:lnTo>
                        <a:pt x="899057" y="447674"/>
                      </a:lnTo>
                      <a:lnTo>
                        <a:pt x="899049" y="447675"/>
                      </a:lnTo>
                      <a:lnTo>
                        <a:pt x="172369" y="447675"/>
                      </a:lnTo>
                      <a:cubicBezTo>
                        <a:pt x="77182" y="447675"/>
                        <a:pt x="0" y="347466"/>
                        <a:pt x="0" y="223839"/>
                      </a:cubicBezTo>
                      <a:cubicBezTo>
                        <a:pt x="0" y="100210"/>
                        <a:pt x="77182" y="1"/>
                        <a:pt x="172369" y="1"/>
                      </a:cubicBezTo>
                      <a:lnTo>
                        <a:pt x="897882" y="1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Low payload masses with ES-L1, SSO, and HEO orbits will have high success rate.</a:t>
                  </a: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4DB7AB-3185-C3AE-9738-7873F8E24B07}"/>
                </a:ext>
              </a:extLst>
            </p:cNvPr>
            <p:cNvGrpSpPr/>
            <p:nvPr/>
          </p:nvGrpSpPr>
          <p:grpSpPr>
            <a:xfrm>
              <a:off x="2207169" y="3625277"/>
              <a:ext cx="6876073" cy="673362"/>
              <a:chOff x="-114300" y="1778493"/>
              <a:chExt cx="6876073" cy="673362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D4936BF-B734-71F4-2488-6DC79EEFDF2E}"/>
                  </a:ext>
                </a:extLst>
              </p:cNvPr>
              <p:cNvSpPr/>
              <p:nvPr/>
            </p:nvSpPr>
            <p:spPr>
              <a:xfrm flipH="1">
                <a:off x="5412942" y="2032062"/>
                <a:ext cx="1342736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3636F0E-690C-06A8-80A6-8E0796266EF5}"/>
                  </a:ext>
                </a:extLst>
              </p:cNvPr>
              <p:cNvSpPr/>
              <p:nvPr/>
            </p:nvSpPr>
            <p:spPr>
              <a:xfrm flipH="1">
                <a:off x="5497480" y="2151652"/>
                <a:ext cx="1264293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D96CB18-89A1-C41E-37A2-A01EB12E3777}"/>
                  </a:ext>
                </a:extLst>
              </p:cNvPr>
              <p:cNvGrpSpPr/>
              <p:nvPr/>
            </p:nvGrpSpPr>
            <p:grpSpPr>
              <a:xfrm>
                <a:off x="-114300" y="1778493"/>
                <a:ext cx="6448425" cy="673362"/>
                <a:chOff x="-114300" y="1778493"/>
                <a:chExt cx="6448425" cy="673362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3C0092C-4CAA-E82C-05B0-75A738EAF7E8}"/>
                    </a:ext>
                  </a:extLst>
                </p:cNvPr>
                <p:cNvSpPr/>
                <p:nvPr/>
              </p:nvSpPr>
              <p:spPr>
                <a:xfrm>
                  <a:off x="-114300" y="2081218"/>
                  <a:ext cx="1342736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B3081A9-D875-4CF4-F442-9A6A06E84EB4}"/>
                    </a:ext>
                  </a:extLst>
                </p:cNvPr>
                <p:cNvSpPr/>
                <p:nvPr/>
              </p:nvSpPr>
              <p:spPr>
                <a:xfrm>
                  <a:off x="-114300" y="2159697"/>
                  <a:ext cx="1264293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D63759-A37F-6026-B039-BC55E4E18FB4}"/>
                    </a:ext>
                  </a:extLst>
                </p:cNvPr>
                <p:cNvSpPr/>
                <p:nvPr/>
              </p:nvSpPr>
              <p:spPr>
                <a:xfrm>
                  <a:off x="517846" y="1778493"/>
                  <a:ext cx="5816279" cy="673362"/>
                </a:xfrm>
                <a:custGeom>
                  <a:avLst/>
                  <a:gdLst>
                    <a:gd name="connsiteX0" fmla="*/ 897882 w 5362575"/>
                    <a:gd name="connsiteY0" fmla="*/ 0 h 447675"/>
                    <a:gd name="connsiteX1" fmla="*/ 3155306 w 5362575"/>
                    <a:gd name="connsiteY1" fmla="*/ 0 h 447675"/>
                    <a:gd name="connsiteX2" fmla="*/ 3631557 w 5362575"/>
                    <a:gd name="connsiteY2" fmla="*/ 0 h 447675"/>
                    <a:gd name="connsiteX3" fmla="*/ 5024437 w 5362575"/>
                    <a:gd name="connsiteY3" fmla="*/ 0 h 447675"/>
                    <a:gd name="connsiteX4" fmla="*/ 5362575 w 5362575"/>
                    <a:gd name="connsiteY4" fmla="*/ 223838 h 447675"/>
                    <a:gd name="connsiteX5" fmla="*/ 5024437 w 5362575"/>
                    <a:gd name="connsiteY5" fmla="*/ 447675 h 447675"/>
                    <a:gd name="connsiteX6" fmla="*/ 3155306 w 5362575"/>
                    <a:gd name="connsiteY6" fmla="*/ 447675 h 447675"/>
                    <a:gd name="connsiteX7" fmla="*/ 3155306 w 5362575"/>
                    <a:gd name="connsiteY7" fmla="*/ 447674 h 447675"/>
                    <a:gd name="connsiteX8" fmla="*/ 899057 w 5362575"/>
                    <a:gd name="connsiteY8" fmla="*/ 447674 h 447675"/>
                    <a:gd name="connsiteX9" fmla="*/ 899049 w 5362575"/>
                    <a:gd name="connsiteY9" fmla="*/ 447675 h 447675"/>
                    <a:gd name="connsiteX10" fmla="*/ 172369 w 5362575"/>
                    <a:gd name="connsiteY10" fmla="*/ 447675 h 447675"/>
                    <a:gd name="connsiteX11" fmla="*/ 0 w 5362575"/>
                    <a:gd name="connsiteY11" fmla="*/ 223839 h 447675"/>
                    <a:gd name="connsiteX12" fmla="*/ 172369 w 5362575"/>
                    <a:gd name="connsiteY12" fmla="*/ 1 h 447675"/>
                    <a:gd name="connsiteX13" fmla="*/ 897882 w 5362575"/>
                    <a:gd name="connsiteY13" fmla="*/ 1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62575" h="447675">
                      <a:moveTo>
                        <a:pt x="897882" y="0"/>
                      </a:moveTo>
                      <a:lnTo>
                        <a:pt x="3155306" y="0"/>
                      </a:lnTo>
                      <a:lnTo>
                        <a:pt x="3631557" y="0"/>
                      </a:lnTo>
                      <a:lnTo>
                        <a:pt x="5024437" y="0"/>
                      </a:lnTo>
                      <a:lnTo>
                        <a:pt x="5362575" y="223838"/>
                      </a:lnTo>
                      <a:lnTo>
                        <a:pt x="5024437" y="447675"/>
                      </a:lnTo>
                      <a:lnTo>
                        <a:pt x="3155306" y="447675"/>
                      </a:lnTo>
                      <a:lnTo>
                        <a:pt x="3155306" y="447674"/>
                      </a:lnTo>
                      <a:lnTo>
                        <a:pt x="899057" y="447674"/>
                      </a:lnTo>
                      <a:lnTo>
                        <a:pt x="899049" y="447675"/>
                      </a:lnTo>
                      <a:lnTo>
                        <a:pt x="172369" y="447675"/>
                      </a:lnTo>
                      <a:cubicBezTo>
                        <a:pt x="77182" y="447675"/>
                        <a:pt x="0" y="347466"/>
                        <a:pt x="0" y="223839"/>
                      </a:cubicBezTo>
                      <a:cubicBezTo>
                        <a:pt x="0" y="100210"/>
                        <a:pt x="77182" y="1"/>
                        <a:pt x="172369" y="1"/>
                      </a:cubicBezTo>
                      <a:lnTo>
                        <a:pt x="897882" y="1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The success rate of the launches increases from 2013 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until 2020.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C481B7-3E76-DE15-D7FC-304C3E619792}"/>
                </a:ext>
              </a:extLst>
            </p:cNvPr>
            <p:cNvGrpSpPr/>
            <p:nvPr/>
          </p:nvGrpSpPr>
          <p:grpSpPr>
            <a:xfrm>
              <a:off x="2207169" y="4578882"/>
              <a:ext cx="6876073" cy="673362"/>
              <a:chOff x="-114300" y="1778493"/>
              <a:chExt cx="6876073" cy="67336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D5CDC6A-34F3-FD98-059F-BD1779623292}"/>
                  </a:ext>
                </a:extLst>
              </p:cNvPr>
              <p:cNvSpPr/>
              <p:nvPr/>
            </p:nvSpPr>
            <p:spPr>
              <a:xfrm flipH="1">
                <a:off x="5412942" y="2032062"/>
                <a:ext cx="1342736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5CF1C95-0B5E-2332-1A50-C22A88FB397F}"/>
                  </a:ext>
                </a:extLst>
              </p:cNvPr>
              <p:cNvSpPr/>
              <p:nvPr/>
            </p:nvSpPr>
            <p:spPr>
              <a:xfrm flipH="1">
                <a:off x="5497480" y="2151652"/>
                <a:ext cx="1264293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D8D56FF-E1F9-6442-3656-15096CB1ABFD}"/>
                  </a:ext>
                </a:extLst>
              </p:cNvPr>
              <p:cNvGrpSpPr/>
              <p:nvPr/>
            </p:nvGrpSpPr>
            <p:grpSpPr>
              <a:xfrm>
                <a:off x="-114300" y="1778493"/>
                <a:ext cx="6448425" cy="673362"/>
                <a:chOff x="-114300" y="1778493"/>
                <a:chExt cx="6448425" cy="67336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F5900EB-9F08-6EC4-0C23-C3D457A42238}"/>
                    </a:ext>
                  </a:extLst>
                </p:cNvPr>
                <p:cNvSpPr/>
                <p:nvPr/>
              </p:nvSpPr>
              <p:spPr>
                <a:xfrm>
                  <a:off x="-114300" y="2081218"/>
                  <a:ext cx="1342736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9E2319-168A-D62D-CF7E-5ED5B4CBDBE8}"/>
                    </a:ext>
                  </a:extLst>
                </p:cNvPr>
                <p:cNvSpPr/>
                <p:nvPr/>
              </p:nvSpPr>
              <p:spPr>
                <a:xfrm>
                  <a:off x="-114300" y="2159697"/>
                  <a:ext cx="1264293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521D147-2455-86DE-0E91-66A999002407}"/>
                    </a:ext>
                  </a:extLst>
                </p:cNvPr>
                <p:cNvSpPr/>
                <p:nvPr/>
              </p:nvSpPr>
              <p:spPr>
                <a:xfrm>
                  <a:off x="517846" y="1778493"/>
                  <a:ext cx="5816279" cy="673362"/>
                </a:xfrm>
                <a:custGeom>
                  <a:avLst/>
                  <a:gdLst>
                    <a:gd name="connsiteX0" fmla="*/ 897882 w 5362575"/>
                    <a:gd name="connsiteY0" fmla="*/ 0 h 447675"/>
                    <a:gd name="connsiteX1" fmla="*/ 3155306 w 5362575"/>
                    <a:gd name="connsiteY1" fmla="*/ 0 h 447675"/>
                    <a:gd name="connsiteX2" fmla="*/ 3631557 w 5362575"/>
                    <a:gd name="connsiteY2" fmla="*/ 0 h 447675"/>
                    <a:gd name="connsiteX3" fmla="*/ 5024437 w 5362575"/>
                    <a:gd name="connsiteY3" fmla="*/ 0 h 447675"/>
                    <a:gd name="connsiteX4" fmla="*/ 5362575 w 5362575"/>
                    <a:gd name="connsiteY4" fmla="*/ 223838 h 447675"/>
                    <a:gd name="connsiteX5" fmla="*/ 5024437 w 5362575"/>
                    <a:gd name="connsiteY5" fmla="*/ 447675 h 447675"/>
                    <a:gd name="connsiteX6" fmla="*/ 3155306 w 5362575"/>
                    <a:gd name="connsiteY6" fmla="*/ 447675 h 447675"/>
                    <a:gd name="connsiteX7" fmla="*/ 3155306 w 5362575"/>
                    <a:gd name="connsiteY7" fmla="*/ 447674 h 447675"/>
                    <a:gd name="connsiteX8" fmla="*/ 899057 w 5362575"/>
                    <a:gd name="connsiteY8" fmla="*/ 447674 h 447675"/>
                    <a:gd name="connsiteX9" fmla="*/ 899049 w 5362575"/>
                    <a:gd name="connsiteY9" fmla="*/ 447675 h 447675"/>
                    <a:gd name="connsiteX10" fmla="*/ 172369 w 5362575"/>
                    <a:gd name="connsiteY10" fmla="*/ 447675 h 447675"/>
                    <a:gd name="connsiteX11" fmla="*/ 0 w 5362575"/>
                    <a:gd name="connsiteY11" fmla="*/ 223839 h 447675"/>
                    <a:gd name="connsiteX12" fmla="*/ 172369 w 5362575"/>
                    <a:gd name="connsiteY12" fmla="*/ 1 h 447675"/>
                    <a:gd name="connsiteX13" fmla="*/ 897882 w 5362575"/>
                    <a:gd name="connsiteY13" fmla="*/ 1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62575" h="447675">
                      <a:moveTo>
                        <a:pt x="897882" y="0"/>
                      </a:moveTo>
                      <a:lnTo>
                        <a:pt x="3155306" y="0"/>
                      </a:lnTo>
                      <a:lnTo>
                        <a:pt x="3631557" y="0"/>
                      </a:lnTo>
                      <a:lnTo>
                        <a:pt x="5024437" y="0"/>
                      </a:lnTo>
                      <a:lnTo>
                        <a:pt x="5362575" y="223838"/>
                      </a:lnTo>
                      <a:lnTo>
                        <a:pt x="5024437" y="447675"/>
                      </a:lnTo>
                      <a:lnTo>
                        <a:pt x="3155306" y="447675"/>
                      </a:lnTo>
                      <a:lnTo>
                        <a:pt x="3155306" y="447674"/>
                      </a:lnTo>
                      <a:lnTo>
                        <a:pt x="899057" y="447674"/>
                      </a:lnTo>
                      <a:lnTo>
                        <a:pt x="899049" y="447675"/>
                      </a:lnTo>
                      <a:lnTo>
                        <a:pt x="172369" y="447675"/>
                      </a:lnTo>
                      <a:cubicBezTo>
                        <a:pt x="77182" y="447675"/>
                        <a:pt x="0" y="347466"/>
                        <a:pt x="0" y="223839"/>
                      </a:cubicBezTo>
                      <a:cubicBezTo>
                        <a:pt x="0" y="100210"/>
                        <a:pt x="77182" y="1"/>
                        <a:pt x="172369" y="1"/>
                      </a:cubicBezTo>
                      <a:lnTo>
                        <a:pt x="897882" y="1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All of the launches are in close proximity to the equator and extremely close proximity to the coastline.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5E8FF47-3381-0B7C-E956-97371D0910A7}"/>
                </a:ext>
              </a:extLst>
            </p:cNvPr>
            <p:cNvGrpSpPr/>
            <p:nvPr/>
          </p:nvGrpSpPr>
          <p:grpSpPr>
            <a:xfrm>
              <a:off x="2207169" y="5568965"/>
              <a:ext cx="6876073" cy="673362"/>
              <a:chOff x="-114300" y="1778493"/>
              <a:chExt cx="6876073" cy="67336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B0BC0E3-7709-E008-D8DB-01B18F4A6A62}"/>
                  </a:ext>
                </a:extLst>
              </p:cNvPr>
              <p:cNvSpPr/>
              <p:nvPr/>
            </p:nvSpPr>
            <p:spPr>
              <a:xfrm flipH="1">
                <a:off x="5412942" y="2032062"/>
                <a:ext cx="1342736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3A5D9A1-AFF0-736C-2DBE-F8A762A73B7D}"/>
                  </a:ext>
                </a:extLst>
              </p:cNvPr>
              <p:cNvSpPr/>
              <p:nvPr/>
            </p:nvSpPr>
            <p:spPr>
              <a:xfrm flipH="1">
                <a:off x="5497480" y="2151652"/>
                <a:ext cx="1264293" cy="147841"/>
              </a:xfrm>
              <a:custGeom>
                <a:avLst/>
                <a:gdLst>
                  <a:gd name="connsiteX0" fmla="*/ 0 w 1038225"/>
                  <a:gd name="connsiteY0" fmla="*/ 123939 h 142989"/>
                  <a:gd name="connsiteX1" fmla="*/ 438150 w 1038225"/>
                  <a:gd name="connsiteY1" fmla="*/ 114 h 142989"/>
                  <a:gd name="connsiteX2" fmla="*/ 1038225 w 1038225"/>
                  <a:gd name="connsiteY2" fmla="*/ 142989 h 14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8225" h="142989">
                    <a:moveTo>
                      <a:pt x="0" y="123939"/>
                    </a:moveTo>
                    <a:cubicBezTo>
                      <a:pt x="132556" y="60439"/>
                      <a:pt x="265113" y="-3061"/>
                      <a:pt x="438150" y="114"/>
                    </a:cubicBezTo>
                    <a:cubicBezTo>
                      <a:pt x="611187" y="3289"/>
                      <a:pt x="824706" y="73139"/>
                      <a:pt x="1038225" y="142989"/>
                    </a:cubicBezTo>
                  </a:path>
                </a:pathLst>
              </a:custGeom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2FC303B-BCA4-0BED-2431-31612DFC4056}"/>
                  </a:ext>
                </a:extLst>
              </p:cNvPr>
              <p:cNvGrpSpPr/>
              <p:nvPr/>
            </p:nvGrpSpPr>
            <p:grpSpPr>
              <a:xfrm>
                <a:off x="-114300" y="1778493"/>
                <a:ext cx="6448425" cy="673362"/>
                <a:chOff x="-114300" y="1778493"/>
                <a:chExt cx="6448425" cy="673362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1FA3E78-76D7-6F5B-66B5-5DD82D15F3AC}"/>
                    </a:ext>
                  </a:extLst>
                </p:cNvPr>
                <p:cNvSpPr/>
                <p:nvPr/>
              </p:nvSpPr>
              <p:spPr>
                <a:xfrm>
                  <a:off x="-114300" y="2081218"/>
                  <a:ext cx="1342736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F092502-96C0-0B82-DE22-3B356D73623D}"/>
                    </a:ext>
                  </a:extLst>
                </p:cNvPr>
                <p:cNvSpPr/>
                <p:nvPr/>
              </p:nvSpPr>
              <p:spPr>
                <a:xfrm>
                  <a:off x="-114300" y="2159697"/>
                  <a:ext cx="1264293" cy="147841"/>
                </a:xfrm>
                <a:custGeom>
                  <a:avLst/>
                  <a:gdLst>
                    <a:gd name="connsiteX0" fmla="*/ 0 w 1038225"/>
                    <a:gd name="connsiteY0" fmla="*/ 123939 h 142989"/>
                    <a:gd name="connsiteX1" fmla="*/ 438150 w 1038225"/>
                    <a:gd name="connsiteY1" fmla="*/ 114 h 142989"/>
                    <a:gd name="connsiteX2" fmla="*/ 1038225 w 1038225"/>
                    <a:gd name="connsiteY2" fmla="*/ 142989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225" h="142989">
                      <a:moveTo>
                        <a:pt x="0" y="123939"/>
                      </a:moveTo>
                      <a:cubicBezTo>
                        <a:pt x="132556" y="60439"/>
                        <a:pt x="265113" y="-3061"/>
                        <a:pt x="438150" y="114"/>
                      </a:cubicBezTo>
                      <a:cubicBezTo>
                        <a:pt x="611187" y="3289"/>
                        <a:pt x="824706" y="73139"/>
                        <a:pt x="1038225" y="142989"/>
                      </a:cubicBezTo>
                    </a:path>
                  </a:pathLst>
                </a:custGeom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3768E64A-77D3-5E99-F9CA-EFF3091E84B0}"/>
                    </a:ext>
                  </a:extLst>
                </p:cNvPr>
                <p:cNvSpPr/>
                <p:nvPr/>
              </p:nvSpPr>
              <p:spPr>
                <a:xfrm>
                  <a:off x="517846" y="1778493"/>
                  <a:ext cx="5816279" cy="673362"/>
                </a:xfrm>
                <a:custGeom>
                  <a:avLst/>
                  <a:gdLst>
                    <a:gd name="connsiteX0" fmla="*/ 897882 w 5362575"/>
                    <a:gd name="connsiteY0" fmla="*/ 0 h 447675"/>
                    <a:gd name="connsiteX1" fmla="*/ 3155306 w 5362575"/>
                    <a:gd name="connsiteY1" fmla="*/ 0 h 447675"/>
                    <a:gd name="connsiteX2" fmla="*/ 3631557 w 5362575"/>
                    <a:gd name="connsiteY2" fmla="*/ 0 h 447675"/>
                    <a:gd name="connsiteX3" fmla="*/ 5024437 w 5362575"/>
                    <a:gd name="connsiteY3" fmla="*/ 0 h 447675"/>
                    <a:gd name="connsiteX4" fmla="*/ 5362575 w 5362575"/>
                    <a:gd name="connsiteY4" fmla="*/ 223838 h 447675"/>
                    <a:gd name="connsiteX5" fmla="*/ 5024437 w 5362575"/>
                    <a:gd name="connsiteY5" fmla="*/ 447675 h 447675"/>
                    <a:gd name="connsiteX6" fmla="*/ 3155306 w 5362575"/>
                    <a:gd name="connsiteY6" fmla="*/ 447675 h 447675"/>
                    <a:gd name="connsiteX7" fmla="*/ 3155306 w 5362575"/>
                    <a:gd name="connsiteY7" fmla="*/ 447674 h 447675"/>
                    <a:gd name="connsiteX8" fmla="*/ 899057 w 5362575"/>
                    <a:gd name="connsiteY8" fmla="*/ 447674 h 447675"/>
                    <a:gd name="connsiteX9" fmla="*/ 899049 w 5362575"/>
                    <a:gd name="connsiteY9" fmla="*/ 447675 h 447675"/>
                    <a:gd name="connsiteX10" fmla="*/ 172369 w 5362575"/>
                    <a:gd name="connsiteY10" fmla="*/ 447675 h 447675"/>
                    <a:gd name="connsiteX11" fmla="*/ 0 w 5362575"/>
                    <a:gd name="connsiteY11" fmla="*/ 223839 h 447675"/>
                    <a:gd name="connsiteX12" fmla="*/ 172369 w 5362575"/>
                    <a:gd name="connsiteY12" fmla="*/ 1 h 447675"/>
                    <a:gd name="connsiteX13" fmla="*/ 897882 w 5362575"/>
                    <a:gd name="connsiteY13" fmla="*/ 1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62575" h="447675">
                      <a:moveTo>
                        <a:pt x="897882" y="0"/>
                      </a:moveTo>
                      <a:lnTo>
                        <a:pt x="3155306" y="0"/>
                      </a:lnTo>
                      <a:lnTo>
                        <a:pt x="3631557" y="0"/>
                      </a:lnTo>
                      <a:lnTo>
                        <a:pt x="5024437" y="0"/>
                      </a:lnTo>
                      <a:lnTo>
                        <a:pt x="5362575" y="223838"/>
                      </a:lnTo>
                      <a:lnTo>
                        <a:pt x="5024437" y="447675"/>
                      </a:lnTo>
                      <a:lnTo>
                        <a:pt x="3155306" y="447675"/>
                      </a:lnTo>
                      <a:lnTo>
                        <a:pt x="3155306" y="447674"/>
                      </a:lnTo>
                      <a:lnTo>
                        <a:pt x="899057" y="447674"/>
                      </a:lnTo>
                      <a:lnTo>
                        <a:pt x="899049" y="447675"/>
                      </a:lnTo>
                      <a:lnTo>
                        <a:pt x="172369" y="447675"/>
                      </a:lnTo>
                      <a:cubicBezTo>
                        <a:pt x="77182" y="447675"/>
                        <a:pt x="0" y="347466"/>
                        <a:pt x="0" y="223839"/>
                      </a:cubicBezTo>
                      <a:cubicBezTo>
                        <a:pt x="0" y="100210"/>
                        <a:pt x="77182" y="1"/>
                        <a:pt x="172369" y="1"/>
                      </a:cubicBezTo>
                      <a:lnTo>
                        <a:pt x="897882" y="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Decision Tree is the best machine learning algorithm in 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this classification scenario.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04707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4978400" y="1173017"/>
            <a:ext cx="6906862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5558170" y="1423122"/>
            <a:ext cx="588020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Thank you Coursera and IBM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486893" y="2204841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7911766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587913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304475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9234AC-847C-CAA6-CE2C-F03336226A88}"/>
              </a:ext>
            </a:extLst>
          </p:cNvPr>
          <p:cNvSpPr txBox="1"/>
          <p:nvPr/>
        </p:nvSpPr>
        <p:spPr>
          <a:xfrm>
            <a:off x="6945746" y="3039150"/>
            <a:ext cx="329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Sending love to everybody in the course &lt;3</a:t>
            </a:r>
          </a:p>
        </p:txBody>
      </p:sp>
    </p:spTree>
    <p:extLst>
      <p:ext uri="{BB962C8B-B14F-4D97-AF65-F5344CB8AC3E}">
        <p14:creationId xmlns:p14="http://schemas.microsoft.com/office/powerpoint/2010/main" val="31811795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DE644D4-A665-3965-279C-105007E9CBE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6C3B7-310F-9657-0F8C-4B60ADE7FAE4}"/>
              </a:ext>
            </a:extLst>
          </p:cNvPr>
          <p:cNvSpPr/>
          <p:nvPr/>
        </p:nvSpPr>
        <p:spPr>
          <a:xfrm>
            <a:off x="157018" y="190349"/>
            <a:ext cx="29195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57238-0089-8ACA-42B7-D9CCF0E7869D}"/>
              </a:ext>
            </a:extLst>
          </p:cNvPr>
          <p:cNvGrpSpPr/>
          <p:nvPr/>
        </p:nvGrpSpPr>
        <p:grpSpPr>
          <a:xfrm>
            <a:off x="555525" y="634133"/>
            <a:ext cx="2435325" cy="159327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6B10D3-61FB-7CDC-56FF-F1FE826836F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4002D8-D564-CFB8-E190-9079E6F73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D339E2-54A4-4930-BED3-E684DC3E203D}"/>
              </a:ext>
            </a:extLst>
          </p:cNvPr>
          <p:cNvSpPr txBox="1"/>
          <p:nvPr/>
        </p:nvSpPr>
        <p:spPr>
          <a:xfrm>
            <a:off x="1149993" y="1270513"/>
            <a:ext cx="46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Project background and context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C52721-DFAA-D2BF-7C4C-AD1A9EF29858}"/>
              </a:ext>
            </a:extLst>
          </p:cNvPr>
          <p:cNvGrpSpPr/>
          <p:nvPr/>
        </p:nvGrpSpPr>
        <p:grpSpPr>
          <a:xfrm>
            <a:off x="-114300" y="1778493"/>
            <a:ext cx="6738937" cy="673362"/>
            <a:chOff x="-114300" y="1778493"/>
            <a:chExt cx="6738937" cy="673362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2AA8E23-9CF6-A63F-CCD1-E9CC169F5F9D}"/>
                </a:ext>
              </a:extLst>
            </p:cNvPr>
            <p:cNvSpPr/>
            <p:nvPr/>
          </p:nvSpPr>
          <p:spPr>
            <a:xfrm>
              <a:off x="6138862" y="1778493"/>
              <a:ext cx="485775" cy="673361"/>
            </a:xfrm>
            <a:prstGeom prst="chevron">
              <a:avLst>
                <a:gd name="adj" fmla="val 7553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710A8C-0BBF-8C9E-4A65-A44C88722332}"/>
                </a:ext>
              </a:extLst>
            </p:cNvPr>
            <p:cNvSpPr/>
            <p:nvPr/>
          </p:nvSpPr>
          <p:spPr>
            <a:xfrm>
              <a:off x="-114300" y="2081218"/>
              <a:ext cx="1342736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699265-75A9-D53B-E851-E18802C3A32D}"/>
                </a:ext>
              </a:extLst>
            </p:cNvPr>
            <p:cNvSpPr/>
            <p:nvPr/>
          </p:nvSpPr>
          <p:spPr>
            <a:xfrm>
              <a:off x="-114300" y="2159697"/>
              <a:ext cx="1264293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3D10FB-CAD9-A0CA-6232-026B4C204603}"/>
                </a:ext>
              </a:extLst>
            </p:cNvPr>
            <p:cNvSpPr/>
            <p:nvPr/>
          </p:nvSpPr>
          <p:spPr>
            <a:xfrm>
              <a:off x="517846" y="1778493"/>
              <a:ext cx="5816279" cy="673362"/>
            </a:xfrm>
            <a:custGeom>
              <a:avLst/>
              <a:gdLst>
                <a:gd name="connsiteX0" fmla="*/ 897882 w 5362575"/>
                <a:gd name="connsiteY0" fmla="*/ 0 h 447675"/>
                <a:gd name="connsiteX1" fmla="*/ 3155306 w 5362575"/>
                <a:gd name="connsiteY1" fmla="*/ 0 h 447675"/>
                <a:gd name="connsiteX2" fmla="*/ 3631557 w 5362575"/>
                <a:gd name="connsiteY2" fmla="*/ 0 h 447675"/>
                <a:gd name="connsiteX3" fmla="*/ 5024437 w 5362575"/>
                <a:gd name="connsiteY3" fmla="*/ 0 h 447675"/>
                <a:gd name="connsiteX4" fmla="*/ 5362575 w 5362575"/>
                <a:gd name="connsiteY4" fmla="*/ 223838 h 447675"/>
                <a:gd name="connsiteX5" fmla="*/ 5024437 w 5362575"/>
                <a:gd name="connsiteY5" fmla="*/ 447675 h 447675"/>
                <a:gd name="connsiteX6" fmla="*/ 3155306 w 5362575"/>
                <a:gd name="connsiteY6" fmla="*/ 447675 h 447675"/>
                <a:gd name="connsiteX7" fmla="*/ 3155306 w 5362575"/>
                <a:gd name="connsiteY7" fmla="*/ 447674 h 447675"/>
                <a:gd name="connsiteX8" fmla="*/ 899057 w 5362575"/>
                <a:gd name="connsiteY8" fmla="*/ 447674 h 447675"/>
                <a:gd name="connsiteX9" fmla="*/ 899049 w 5362575"/>
                <a:gd name="connsiteY9" fmla="*/ 447675 h 447675"/>
                <a:gd name="connsiteX10" fmla="*/ 172369 w 5362575"/>
                <a:gd name="connsiteY10" fmla="*/ 447675 h 447675"/>
                <a:gd name="connsiteX11" fmla="*/ 0 w 5362575"/>
                <a:gd name="connsiteY11" fmla="*/ 223839 h 447675"/>
                <a:gd name="connsiteX12" fmla="*/ 172369 w 5362575"/>
                <a:gd name="connsiteY12" fmla="*/ 1 h 447675"/>
                <a:gd name="connsiteX13" fmla="*/ 897882 w 5362575"/>
                <a:gd name="connsiteY13" fmla="*/ 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62575" h="447675">
                  <a:moveTo>
                    <a:pt x="897882" y="0"/>
                  </a:moveTo>
                  <a:lnTo>
                    <a:pt x="3155306" y="0"/>
                  </a:lnTo>
                  <a:lnTo>
                    <a:pt x="3631557" y="0"/>
                  </a:lnTo>
                  <a:lnTo>
                    <a:pt x="5024437" y="0"/>
                  </a:lnTo>
                  <a:lnTo>
                    <a:pt x="5362575" y="223838"/>
                  </a:lnTo>
                  <a:lnTo>
                    <a:pt x="5024437" y="447675"/>
                  </a:lnTo>
                  <a:lnTo>
                    <a:pt x="3155306" y="447675"/>
                  </a:lnTo>
                  <a:lnTo>
                    <a:pt x="3155306" y="447674"/>
                  </a:lnTo>
                  <a:lnTo>
                    <a:pt x="899057" y="447674"/>
                  </a:lnTo>
                  <a:lnTo>
                    <a:pt x="899049" y="447675"/>
                  </a:lnTo>
                  <a:lnTo>
                    <a:pt x="172369" y="447675"/>
                  </a:lnTo>
                  <a:cubicBezTo>
                    <a:pt x="77182" y="447675"/>
                    <a:pt x="0" y="347466"/>
                    <a:pt x="0" y="223839"/>
                  </a:cubicBezTo>
                  <a:cubicBezTo>
                    <a:pt x="0" y="100210"/>
                    <a:pt x="77182" y="1"/>
                    <a:pt x="172369" y="1"/>
                  </a:cubicBezTo>
                  <a:lnTo>
                    <a:pt x="89788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Predict if the Falcon 9 first stage will land successfully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to determine the cost of a launch  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C8389A4-798F-FA45-5BEC-3EE40BB809F8}"/>
              </a:ext>
            </a:extLst>
          </p:cNvPr>
          <p:cNvSpPr txBox="1"/>
          <p:nvPr/>
        </p:nvSpPr>
        <p:spPr>
          <a:xfrm>
            <a:off x="6783969" y="3056126"/>
            <a:ext cx="46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Problems that need answers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7E4EA9-454B-DA0C-89FB-1643ACF530D2}"/>
              </a:ext>
            </a:extLst>
          </p:cNvPr>
          <p:cNvGrpSpPr/>
          <p:nvPr/>
        </p:nvGrpSpPr>
        <p:grpSpPr>
          <a:xfrm flipH="1">
            <a:off x="5877213" y="3578929"/>
            <a:ext cx="6738937" cy="673362"/>
            <a:chOff x="-114300" y="1778493"/>
            <a:chExt cx="6738937" cy="673362"/>
          </a:xfrm>
        </p:grpSpPr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EA69553C-A2BE-0052-DCCB-9F301FFC6ACA}"/>
                </a:ext>
              </a:extLst>
            </p:cNvPr>
            <p:cNvSpPr/>
            <p:nvPr/>
          </p:nvSpPr>
          <p:spPr>
            <a:xfrm>
              <a:off x="6138862" y="1778493"/>
              <a:ext cx="485775" cy="673361"/>
            </a:xfrm>
            <a:prstGeom prst="chevron">
              <a:avLst>
                <a:gd name="adj" fmla="val 7553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schemeClr val="tx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ACFE1F4-6AA0-1566-AA6C-CC17C7B3A5BF}"/>
                </a:ext>
              </a:extLst>
            </p:cNvPr>
            <p:cNvSpPr/>
            <p:nvPr/>
          </p:nvSpPr>
          <p:spPr>
            <a:xfrm>
              <a:off x="-114300" y="2081218"/>
              <a:ext cx="1342736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9AED5A-51FF-0162-7469-74EC4C2AF24F}"/>
                </a:ext>
              </a:extLst>
            </p:cNvPr>
            <p:cNvSpPr/>
            <p:nvPr/>
          </p:nvSpPr>
          <p:spPr>
            <a:xfrm>
              <a:off x="-114300" y="2159697"/>
              <a:ext cx="1264293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F2A065-652A-37ED-741B-CBAB3F4B4ACF}"/>
                </a:ext>
              </a:extLst>
            </p:cNvPr>
            <p:cNvSpPr/>
            <p:nvPr/>
          </p:nvSpPr>
          <p:spPr>
            <a:xfrm>
              <a:off x="517846" y="1778493"/>
              <a:ext cx="5816279" cy="673362"/>
            </a:xfrm>
            <a:custGeom>
              <a:avLst/>
              <a:gdLst>
                <a:gd name="connsiteX0" fmla="*/ 897882 w 5362575"/>
                <a:gd name="connsiteY0" fmla="*/ 0 h 447675"/>
                <a:gd name="connsiteX1" fmla="*/ 3155306 w 5362575"/>
                <a:gd name="connsiteY1" fmla="*/ 0 h 447675"/>
                <a:gd name="connsiteX2" fmla="*/ 3631557 w 5362575"/>
                <a:gd name="connsiteY2" fmla="*/ 0 h 447675"/>
                <a:gd name="connsiteX3" fmla="*/ 5024437 w 5362575"/>
                <a:gd name="connsiteY3" fmla="*/ 0 h 447675"/>
                <a:gd name="connsiteX4" fmla="*/ 5362575 w 5362575"/>
                <a:gd name="connsiteY4" fmla="*/ 223838 h 447675"/>
                <a:gd name="connsiteX5" fmla="*/ 5024437 w 5362575"/>
                <a:gd name="connsiteY5" fmla="*/ 447675 h 447675"/>
                <a:gd name="connsiteX6" fmla="*/ 3155306 w 5362575"/>
                <a:gd name="connsiteY6" fmla="*/ 447675 h 447675"/>
                <a:gd name="connsiteX7" fmla="*/ 3155306 w 5362575"/>
                <a:gd name="connsiteY7" fmla="*/ 447674 h 447675"/>
                <a:gd name="connsiteX8" fmla="*/ 899057 w 5362575"/>
                <a:gd name="connsiteY8" fmla="*/ 447674 h 447675"/>
                <a:gd name="connsiteX9" fmla="*/ 899049 w 5362575"/>
                <a:gd name="connsiteY9" fmla="*/ 447675 h 447675"/>
                <a:gd name="connsiteX10" fmla="*/ 172369 w 5362575"/>
                <a:gd name="connsiteY10" fmla="*/ 447675 h 447675"/>
                <a:gd name="connsiteX11" fmla="*/ 0 w 5362575"/>
                <a:gd name="connsiteY11" fmla="*/ 223839 h 447675"/>
                <a:gd name="connsiteX12" fmla="*/ 172369 w 5362575"/>
                <a:gd name="connsiteY12" fmla="*/ 1 h 447675"/>
                <a:gd name="connsiteX13" fmla="*/ 897882 w 5362575"/>
                <a:gd name="connsiteY13" fmla="*/ 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62575" h="447675">
                  <a:moveTo>
                    <a:pt x="897882" y="0"/>
                  </a:moveTo>
                  <a:lnTo>
                    <a:pt x="3155306" y="0"/>
                  </a:lnTo>
                  <a:lnTo>
                    <a:pt x="3631557" y="0"/>
                  </a:lnTo>
                  <a:lnTo>
                    <a:pt x="5024437" y="0"/>
                  </a:lnTo>
                  <a:lnTo>
                    <a:pt x="5362575" y="223838"/>
                  </a:lnTo>
                  <a:lnTo>
                    <a:pt x="5024437" y="447675"/>
                  </a:lnTo>
                  <a:lnTo>
                    <a:pt x="3155306" y="447675"/>
                  </a:lnTo>
                  <a:lnTo>
                    <a:pt x="3155306" y="447674"/>
                  </a:lnTo>
                  <a:lnTo>
                    <a:pt x="899057" y="447674"/>
                  </a:lnTo>
                  <a:lnTo>
                    <a:pt x="899049" y="447675"/>
                  </a:lnTo>
                  <a:lnTo>
                    <a:pt x="172369" y="447675"/>
                  </a:lnTo>
                  <a:cubicBezTo>
                    <a:pt x="77182" y="447675"/>
                    <a:pt x="0" y="347466"/>
                    <a:pt x="0" y="223839"/>
                  </a:cubicBezTo>
                  <a:cubicBezTo>
                    <a:pt x="0" y="100210"/>
                    <a:pt x="77182" y="1"/>
                    <a:pt x="172369" y="1"/>
                  </a:cubicBezTo>
                  <a:lnTo>
                    <a:pt x="89788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</a:rPr>
                <a:t>Will payload mass and launch sites of the rocket have any relationships with its success rate?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ACD074-2B2E-1AED-476E-889161A9E447}"/>
              </a:ext>
            </a:extLst>
          </p:cNvPr>
          <p:cNvGrpSpPr/>
          <p:nvPr/>
        </p:nvGrpSpPr>
        <p:grpSpPr>
          <a:xfrm flipH="1">
            <a:off x="5900737" y="4675310"/>
            <a:ext cx="6738937" cy="673362"/>
            <a:chOff x="-114300" y="1778493"/>
            <a:chExt cx="6738937" cy="673362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E3B402FE-03FB-43FE-A678-7AE95B110D8B}"/>
                </a:ext>
              </a:extLst>
            </p:cNvPr>
            <p:cNvSpPr/>
            <p:nvPr/>
          </p:nvSpPr>
          <p:spPr>
            <a:xfrm>
              <a:off x="6138862" y="1778493"/>
              <a:ext cx="485775" cy="673361"/>
            </a:xfrm>
            <a:prstGeom prst="chevron">
              <a:avLst>
                <a:gd name="adj" fmla="val 7553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C150D9-36DA-1AE7-A868-DEB0C1DB86C0}"/>
                </a:ext>
              </a:extLst>
            </p:cNvPr>
            <p:cNvSpPr/>
            <p:nvPr/>
          </p:nvSpPr>
          <p:spPr>
            <a:xfrm>
              <a:off x="-114300" y="2081218"/>
              <a:ext cx="1342736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2460E6F-E784-34D9-E058-F048FB2D9322}"/>
                </a:ext>
              </a:extLst>
            </p:cNvPr>
            <p:cNvSpPr/>
            <p:nvPr/>
          </p:nvSpPr>
          <p:spPr>
            <a:xfrm>
              <a:off x="-114300" y="2159697"/>
              <a:ext cx="1264293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9224A-5E64-5AEE-FC72-6BD7206468EF}"/>
                </a:ext>
              </a:extLst>
            </p:cNvPr>
            <p:cNvSpPr/>
            <p:nvPr/>
          </p:nvSpPr>
          <p:spPr>
            <a:xfrm>
              <a:off x="517846" y="1778493"/>
              <a:ext cx="5816279" cy="673362"/>
            </a:xfrm>
            <a:custGeom>
              <a:avLst/>
              <a:gdLst>
                <a:gd name="connsiteX0" fmla="*/ 897882 w 5362575"/>
                <a:gd name="connsiteY0" fmla="*/ 0 h 447675"/>
                <a:gd name="connsiteX1" fmla="*/ 3155306 w 5362575"/>
                <a:gd name="connsiteY1" fmla="*/ 0 h 447675"/>
                <a:gd name="connsiteX2" fmla="*/ 3631557 w 5362575"/>
                <a:gd name="connsiteY2" fmla="*/ 0 h 447675"/>
                <a:gd name="connsiteX3" fmla="*/ 5024437 w 5362575"/>
                <a:gd name="connsiteY3" fmla="*/ 0 h 447675"/>
                <a:gd name="connsiteX4" fmla="*/ 5362575 w 5362575"/>
                <a:gd name="connsiteY4" fmla="*/ 223838 h 447675"/>
                <a:gd name="connsiteX5" fmla="*/ 5024437 w 5362575"/>
                <a:gd name="connsiteY5" fmla="*/ 447675 h 447675"/>
                <a:gd name="connsiteX6" fmla="*/ 3155306 w 5362575"/>
                <a:gd name="connsiteY6" fmla="*/ 447675 h 447675"/>
                <a:gd name="connsiteX7" fmla="*/ 3155306 w 5362575"/>
                <a:gd name="connsiteY7" fmla="*/ 447674 h 447675"/>
                <a:gd name="connsiteX8" fmla="*/ 899057 w 5362575"/>
                <a:gd name="connsiteY8" fmla="*/ 447674 h 447675"/>
                <a:gd name="connsiteX9" fmla="*/ 899049 w 5362575"/>
                <a:gd name="connsiteY9" fmla="*/ 447675 h 447675"/>
                <a:gd name="connsiteX10" fmla="*/ 172369 w 5362575"/>
                <a:gd name="connsiteY10" fmla="*/ 447675 h 447675"/>
                <a:gd name="connsiteX11" fmla="*/ 0 w 5362575"/>
                <a:gd name="connsiteY11" fmla="*/ 223839 h 447675"/>
                <a:gd name="connsiteX12" fmla="*/ 172369 w 5362575"/>
                <a:gd name="connsiteY12" fmla="*/ 1 h 447675"/>
                <a:gd name="connsiteX13" fmla="*/ 897882 w 5362575"/>
                <a:gd name="connsiteY13" fmla="*/ 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62575" h="447675">
                  <a:moveTo>
                    <a:pt x="897882" y="0"/>
                  </a:moveTo>
                  <a:lnTo>
                    <a:pt x="3155306" y="0"/>
                  </a:lnTo>
                  <a:lnTo>
                    <a:pt x="3631557" y="0"/>
                  </a:lnTo>
                  <a:lnTo>
                    <a:pt x="5024437" y="0"/>
                  </a:lnTo>
                  <a:lnTo>
                    <a:pt x="5362575" y="223838"/>
                  </a:lnTo>
                  <a:lnTo>
                    <a:pt x="5024437" y="447675"/>
                  </a:lnTo>
                  <a:lnTo>
                    <a:pt x="3155306" y="447675"/>
                  </a:lnTo>
                  <a:lnTo>
                    <a:pt x="3155306" y="447674"/>
                  </a:lnTo>
                  <a:lnTo>
                    <a:pt x="899057" y="447674"/>
                  </a:lnTo>
                  <a:lnTo>
                    <a:pt x="899049" y="447675"/>
                  </a:lnTo>
                  <a:lnTo>
                    <a:pt x="172369" y="447675"/>
                  </a:lnTo>
                  <a:cubicBezTo>
                    <a:pt x="77182" y="447675"/>
                    <a:pt x="0" y="347466"/>
                    <a:pt x="0" y="223839"/>
                  </a:cubicBezTo>
                  <a:cubicBezTo>
                    <a:pt x="0" y="100210"/>
                    <a:pt x="77182" y="1"/>
                    <a:pt x="172369" y="1"/>
                  </a:cubicBezTo>
                  <a:lnTo>
                    <a:pt x="89788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</a:rPr>
                <a:t>Do the distances of the launch sites from its neighbors important?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0387F8-1282-3F26-A459-0A072EEF533E}"/>
              </a:ext>
            </a:extLst>
          </p:cNvPr>
          <p:cNvGrpSpPr/>
          <p:nvPr/>
        </p:nvGrpSpPr>
        <p:grpSpPr>
          <a:xfrm flipH="1">
            <a:off x="5900737" y="5836715"/>
            <a:ext cx="6738937" cy="673362"/>
            <a:chOff x="-114300" y="1778493"/>
            <a:chExt cx="6738937" cy="673362"/>
          </a:xfrm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3A052D10-0A65-8497-8256-A29FFC4B21B7}"/>
                </a:ext>
              </a:extLst>
            </p:cNvPr>
            <p:cNvSpPr/>
            <p:nvPr/>
          </p:nvSpPr>
          <p:spPr>
            <a:xfrm>
              <a:off x="6138862" y="1778493"/>
              <a:ext cx="485775" cy="673361"/>
            </a:xfrm>
            <a:prstGeom prst="chevron">
              <a:avLst>
                <a:gd name="adj" fmla="val 7553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50807C-3AAB-4AFC-9F15-5B9DB2FDD8EE}"/>
                </a:ext>
              </a:extLst>
            </p:cNvPr>
            <p:cNvSpPr/>
            <p:nvPr/>
          </p:nvSpPr>
          <p:spPr>
            <a:xfrm>
              <a:off x="-114300" y="2081218"/>
              <a:ext cx="1342736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E8BDF1-1E76-9FF3-A5AF-1D3A98028962}"/>
                </a:ext>
              </a:extLst>
            </p:cNvPr>
            <p:cNvSpPr/>
            <p:nvPr/>
          </p:nvSpPr>
          <p:spPr>
            <a:xfrm>
              <a:off x="-114300" y="2159697"/>
              <a:ext cx="1264293" cy="147841"/>
            </a:xfrm>
            <a:custGeom>
              <a:avLst/>
              <a:gdLst>
                <a:gd name="connsiteX0" fmla="*/ 0 w 1038225"/>
                <a:gd name="connsiteY0" fmla="*/ 123939 h 142989"/>
                <a:gd name="connsiteX1" fmla="*/ 438150 w 1038225"/>
                <a:gd name="connsiteY1" fmla="*/ 114 h 142989"/>
                <a:gd name="connsiteX2" fmla="*/ 1038225 w 1038225"/>
                <a:gd name="connsiteY2" fmla="*/ 142989 h 14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225" h="142989">
                  <a:moveTo>
                    <a:pt x="0" y="123939"/>
                  </a:moveTo>
                  <a:cubicBezTo>
                    <a:pt x="132556" y="60439"/>
                    <a:pt x="265113" y="-3061"/>
                    <a:pt x="438150" y="114"/>
                  </a:cubicBezTo>
                  <a:cubicBezTo>
                    <a:pt x="611187" y="3289"/>
                    <a:pt x="824706" y="73139"/>
                    <a:pt x="1038225" y="142989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EB746EF-D843-B65F-2C00-760A297A1374}"/>
                </a:ext>
              </a:extLst>
            </p:cNvPr>
            <p:cNvSpPr/>
            <p:nvPr/>
          </p:nvSpPr>
          <p:spPr>
            <a:xfrm>
              <a:off x="517846" y="1778493"/>
              <a:ext cx="5816279" cy="673362"/>
            </a:xfrm>
            <a:custGeom>
              <a:avLst/>
              <a:gdLst>
                <a:gd name="connsiteX0" fmla="*/ 897882 w 5362575"/>
                <a:gd name="connsiteY0" fmla="*/ 0 h 447675"/>
                <a:gd name="connsiteX1" fmla="*/ 3155306 w 5362575"/>
                <a:gd name="connsiteY1" fmla="*/ 0 h 447675"/>
                <a:gd name="connsiteX2" fmla="*/ 3631557 w 5362575"/>
                <a:gd name="connsiteY2" fmla="*/ 0 h 447675"/>
                <a:gd name="connsiteX3" fmla="*/ 5024437 w 5362575"/>
                <a:gd name="connsiteY3" fmla="*/ 0 h 447675"/>
                <a:gd name="connsiteX4" fmla="*/ 5362575 w 5362575"/>
                <a:gd name="connsiteY4" fmla="*/ 223838 h 447675"/>
                <a:gd name="connsiteX5" fmla="*/ 5024437 w 5362575"/>
                <a:gd name="connsiteY5" fmla="*/ 447675 h 447675"/>
                <a:gd name="connsiteX6" fmla="*/ 3155306 w 5362575"/>
                <a:gd name="connsiteY6" fmla="*/ 447675 h 447675"/>
                <a:gd name="connsiteX7" fmla="*/ 3155306 w 5362575"/>
                <a:gd name="connsiteY7" fmla="*/ 447674 h 447675"/>
                <a:gd name="connsiteX8" fmla="*/ 899057 w 5362575"/>
                <a:gd name="connsiteY8" fmla="*/ 447674 h 447675"/>
                <a:gd name="connsiteX9" fmla="*/ 899049 w 5362575"/>
                <a:gd name="connsiteY9" fmla="*/ 447675 h 447675"/>
                <a:gd name="connsiteX10" fmla="*/ 172369 w 5362575"/>
                <a:gd name="connsiteY10" fmla="*/ 447675 h 447675"/>
                <a:gd name="connsiteX11" fmla="*/ 0 w 5362575"/>
                <a:gd name="connsiteY11" fmla="*/ 223839 h 447675"/>
                <a:gd name="connsiteX12" fmla="*/ 172369 w 5362575"/>
                <a:gd name="connsiteY12" fmla="*/ 1 h 447675"/>
                <a:gd name="connsiteX13" fmla="*/ 897882 w 5362575"/>
                <a:gd name="connsiteY13" fmla="*/ 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62575" h="447675">
                  <a:moveTo>
                    <a:pt x="897882" y="0"/>
                  </a:moveTo>
                  <a:lnTo>
                    <a:pt x="3155306" y="0"/>
                  </a:lnTo>
                  <a:lnTo>
                    <a:pt x="3631557" y="0"/>
                  </a:lnTo>
                  <a:lnTo>
                    <a:pt x="5024437" y="0"/>
                  </a:lnTo>
                  <a:lnTo>
                    <a:pt x="5362575" y="223838"/>
                  </a:lnTo>
                  <a:lnTo>
                    <a:pt x="5024437" y="447675"/>
                  </a:lnTo>
                  <a:lnTo>
                    <a:pt x="3155306" y="447675"/>
                  </a:lnTo>
                  <a:lnTo>
                    <a:pt x="3155306" y="447674"/>
                  </a:lnTo>
                  <a:lnTo>
                    <a:pt x="899057" y="447674"/>
                  </a:lnTo>
                  <a:lnTo>
                    <a:pt x="899049" y="447675"/>
                  </a:lnTo>
                  <a:lnTo>
                    <a:pt x="172369" y="447675"/>
                  </a:lnTo>
                  <a:cubicBezTo>
                    <a:pt x="77182" y="447675"/>
                    <a:pt x="0" y="347466"/>
                    <a:pt x="0" y="223839"/>
                  </a:cubicBezTo>
                  <a:cubicBezTo>
                    <a:pt x="0" y="100210"/>
                    <a:pt x="77182" y="1"/>
                    <a:pt x="172369" y="1"/>
                  </a:cubicBezTo>
                  <a:lnTo>
                    <a:pt x="89788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What machine learning tools will we use to predict the success rate?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33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8CDFA-A354-FD17-0975-49BA9529D480}"/>
              </a:ext>
            </a:extLst>
          </p:cNvPr>
          <p:cNvSpPr/>
          <p:nvPr/>
        </p:nvSpPr>
        <p:spPr>
          <a:xfrm>
            <a:off x="5892800" y="1173017"/>
            <a:ext cx="5680364" cy="1819563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204E79"/>
            </a:solidFill>
          </a:ln>
          <a:effectLst>
            <a:outerShdw blurRad="50800" dist="50800" dir="5400000" algn="ctr" rotWithShape="0">
              <a:srgbClr val="000000"/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379566" y="1399095"/>
            <a:ext cx="282170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Methodology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7986">
            <a:off x="-23090" y="674088"/>
            <a:ext cx="2104103" cy="629183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E80CE6-2772-AE2E-C291-51381FC4B7EB}"/>
              </a:ext>
            </a:extLst>
          </p:cNvPr>
          <p:cNvSpPr/>
          <p:nvPr/>
        </p:nvSpPr>
        <p:spPr>
          <a:xfrm flipV="1">
            <a:off x="0" y="0"/>
            <a:ext cx="1431636" cy="14316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0A74F-0A02-D8C1-7226-CC1157F3F69D}"/>
              </a:ext>
            </a:extLst>
          </p:cNvPr>
          <p:cNvSpPr txBox="1"/>
          <p:nvPr/>
        </p:nvSpPr>
        <p:spPr>
          <a:xfrm>
            <a:off x="7777018" y="2215146"/>
            <a:ext cx="20227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Phuc Thinh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853F0-39C4-E449-1557-1683B8B391F7}"/>
              </a:ext>
            </a:extLst>
          </p:cNvPr>
          <p:cNvSpPr txBox="1"/>
          <p:nvPr/>
        </p:nvSpPr>
        <p:spPr>
          <a:xfrm>
            <a:off x="8197275" y="2507078"/>
            <a:ext cx="117301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June 20</a:t>
            </a:r>
            <a:r>
              <a:rPr lang="en-US" sz="1200" baseline="300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th</a:t>
            </a:r>
            <a:r>
              <a:rPr lang="en-US" sz="1200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EBFEA6-5913-945A-FCFD-367C2A09C996}"/>
              </a:ext>
            </a:extLst>
          </p:cNvPr>
          <p:cNvCxnSpPr/>
          <p:nvPr/>
        </p:nvCxnSpPr>
        <p:spPr>
          <a:xfrm>
            <a:off x="6853384" y="2045426"/>
            <a:ext cx="386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76A77F-2DC2-37EB-99F7-38937AB3346A}"/>
              </a:ext>
            </a:extLst>
          </p:cNvPr>
          <p:cNvCxnSpPr>
            <a:cxnSpLocks/>
          </p:cNvCxnSpPr>
          <p:nvPr/>
        </p:nvCxnSpPr>
        <p:spPr>
          <a:xfrm>
            <a:off x="7550728" y="2155705"/>
            <a:ext cx="238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598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9E995F44-DAD6-07A3-2AC0-B809798FAA8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87695-6BF5-F037-5438-A9AAE982C718}"/>
              </a:ext>
            </a:extLst>
          </p:cNvPr>
          <p:cNvSpPr/>
          <p:nvPr/>
        </p:nvSpPr>
        <p:spPr>
          <a:xfrm>
            <a:off x="157018" y="190349"/>
            <a:ext cx="33291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59768-3843-DFD6-8070-337237FB908F}"/>
              </a:ext>
            </a:extLst>
          </p:cNvPr>
          <p:cNvGrpSpPr/>
          <p:nvPr/>
        </p:nvGrpSpPr>
        <p:grpSpPr>
          <a:xfrm>
            <a:off x="555525" y="634133"/>
            <a:ext cx="2711550" cy="264102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E15F77-5DA2-7F2F-98DC-38FD376A3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A3601-7AC3-FDFE-DC04-3CB2081E9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80FC1-D7F0-97B8-0783-98B543EDCB2B}"/>
              </a:ext>
            </a:extLst>
          </p:cNvPr>
          <p:cNvSpPr txBox="1"/>
          <p:nvPr/>
        </p:nvSpPr>
        <p:spPr>
          <a:xfrm>
            <a:off x="459499" y="889311"/>
            <a:ext cx="28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collection using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A246E8-F1A3-6E69-A6E6-4CFCAFF93FF2}"/>
              </a:ext>
            </a:extLst>
          </p:cNvPr>
          <p:cNvGrpSpPr/>
          <p:nvPr/>
        </p:nvGrpSpPr>
        <p:grpSpPr>
          <a:xfrm>
            <a:off x="70874" y="1732684"/>
            <a:ext cx="2174760" cy="1328533"/>
            <a:chOff x="1228436" y="1908354"/>
            <a:chExt cx="2174760" cy="132853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3EE0625-1671-FD24-AE15-C0A46F3C2CDF}"/>
                </a:ext>
              </a:extLst>
            </p:cNvPr>
            <p:cNvSpPr/>
            <p:nvPr/>
          </p:nvSpPr>
          <p:spPr>
            <a:xfrm>
              <a:off x="1228436" y="1908354"/>
              <a:ext cx="2174760" cy="793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Get the URL of past SpaceX launches from SpaceX API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C9356C-9AA2-8B2D-6A65-951496471157}"/>
                </a:ext>
              </a:extLst>
            </p:cNvPr>
            <p:cNvSpPr txBox="1"/>
            <p:nvPr/>
          </p:nvSpPr>
          <p:spPr>
            <a:xfrm>
              <a:off x="1302996" y="2844518"/>
              <a:ext cx="203869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Using GET request</a:t>
              </a:r>
            </a:p>
          </p:txBody>
        </p:sp>
        <p:sp>
          <p:nvSpPr>
            <p:cNvPr id="47" name="L-Shape 46">
              <a:extLst>
                <a:ext uri="{FF2B5EF4-FFF2-40B4-BE49-F238E27FC236}">
                  <a16:creationId xmlns:a16="http://schemas.microsoft.com/office/drawing/2014/main" id="{C1D3C66C-7DC3-DDC5-C5CA-C851C09BE857}"/>
                </a:ext>
              </a:extLst>
            </p:cNvPr>
            <p:cNvSpPr/>
            <p:nvPr/>
          </p:nvSpPr>
          <p:spPr>
            <a:xfrm>
              <a:off x="1276061" y="2882944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DF6519-5FA2-5825-E545-286225AD834F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2245634" y="2129478"/>
            <a:ext cx="713432" cy="2563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F5A6B7-77E1-B235-0C28-7669EFFC6CE9}"/>
              </a:ext>
            </a:extLst>
          </p:cNvPr>
          <p:cNvGrpSpPr/>
          <p:nvPr/>
        </p:nvGrpSpPr>
        <p:grpSpPr>
          <a:xfrm>
            <a:off x="2959066" y="1408391"/>
            <a:ext cx="2392430" cy="996123"/>
            <a:chOff x="1228436" y="1457177"/>
            <a:chExt cx="2392430" cy="996123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4394391-4C50-3337-DDFD-46C275DAF2B4}"/>
                </a:ext>
              </a:extLst>
            </p:cNvPr>
            <p:cNvSpPr/>
            <p:nvPr/>
          </p:nvSpPr>
          <p:spPr>
            <a:xfrm>
              <a:off x="1228436" y="1908354"/>
              <a:ext cx="2392430" cy="5449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Transform the data into a Python </a:t>
              </a:r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DataFrame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0A82B4-DB8A-C7B8-12E5-FA4D40B3D211}"/>
                </a:ext>
              </a:extLst>
            </p:cNvPr>
            <p:cNvSpPr txBox="1"/>
            <p:nvPr/>
          </p:nvSpPr>
          <p:spPr>
            <a:xfrm>
              <a:off x="1302758" y="1457177"/>
              <a:ext cx="231810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Using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</a:rPr>
                <a:t>json.normalize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57" name="L-Shape 56">
              <a:extLst>
                <a:ext uri="{FF2B5EF4-FFF2-40B4-BE49-F238E27FC236}">
                  <a16:creationId xmlns:a16="http://schemas.microsoft.com/office/drawing/2014/main" id="{19011608-3748-041A-E3E2-8B2D1C67E62B}"/>
                </a:ext>
              </a:extLst>
            </p:cNvPr>
            <p:cNvSpPr/>
            <p:nvPr/>
          </p:nvSpPr>
          <p:spPr>
            <a:xfrm>
              <a:off x="1275823" y="1495603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20EF5-853B-C548-210C-727BFC9D2C5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5351496" y="2132041"/>
            <a:ext cx="843936" cy="5899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ECB856E-8A17-0770-8A55-13A814EB06A0}"/>
              </a:ext>
            </a:extLst>
          </p:cNvPr>
          <p:cNvSpPr/>
          <p:nvPr/>
        </p:nvSpPr>
        <p:spPr>
          <a:xfrm>
            <a:off x="6195432" y="1865467"/>
            <a:ext cx="2392430" cy="5449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Filter the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</a:rPr>
              <a:t>dataframe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 to needed columns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D6B029-C75A-D242-4C81-A6E0FC8B2542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>
            <a:off x="8587862" y="2137940"/>
            <a:ext cx="928349" cy="1942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8151F4-0324-2823-D6B1-AD099A77B711}"/>
              </a:ext>
            </a:extLst>
          </p:cNvPr>
          <p:cNvGrpSpPr/>
          <p:nvPr/>
        </p:nvGrpSpPr>
        <p:grpSpPr>
          <a:xfrm>
            <a:off x="9516211" y="1007171"/>
            <a:ext cx="2392430" cy="1529505"/>
            <a:chOff x="7249051" y="996767"/>
            <a:chExt cx="2392430" cy="152950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52E313-CCFA-2955-C49E-519B900C8850}"/>
                </a:ext>
              </a:extLst>
            </p:cNvPr>
            <p:cNvGrpSpPr/>
            <p:nvPr/>
          </p:nvGrpSpPr>
          <p:grpSpPr>
            <a:xfrm>
              <a:off x="7425190" y="996767"/>
              <a:ext cx="2040151" cy="646331"/>
              <a:chOff x="2550899" y="4854575"/>
              <a:chExt cx="2040151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694A045-B72B-1037-4AC0-B1C1E8E28EBC}"/>
                  </a:ext>
                </a:extLst>
              </p:cNvPr>
              <p:cNvSpPr txBox="1"/>
              <p:nvPr/>
            </p:nvSpPr>
            <p:spPr>
              <a:xfrm>
                <a:off x="2577834" y="4854575"/>
                <a:ext cx="2013216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Using pre-defined helper functions</a:t>
                </a:r>
              </a:p>
            </p:txBody>
          </p:sp>
          <p:sp>
            <p:nvSpPr>
              <p:cNvPr id="82" name="L-Shape 81">
                <a:extLst>
                  <a:ext uri="{FF2B5EF4-FFF2-40B4-BE49-F238E27FC236}">
                    <a16:creationId xmlns:a16="http://schemas.microsoft.com/office/drawing/2014/main" id="{2C9A9DE0-E397-2B34-99B3-6E9256DD3BB0}"/>
                  </a:ext>
                </a:extLst>
              </p:cNvPr>
              <p:cNvSpPr/>
              <p:nvPr/>
            </p:nvSpPr>
            <p:spPr>
              <a:xfrm>
                <a:off x="2550899" y="4893001"/>
                <a:ext cx="368927" cy="607905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1016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AF3DC90-C961-A148-B416-FAC110647CB0}"/>
                </a:ext>
              </a:extLst>
            </p:cNvPr>
            <p:cNvSpPr/>
            <p:nvPr/>
          </p:nvSpPr>
          <p:spPr>
            <a:xfrm>
              <a:off x="7249051" y="1732684"/>
              <a:ext cx="2392430" cy="79358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Get the needed data from the API to the filtered </a:t>
              </a:r>
              <a:r>
                <a:rPr lang="en-US" sz="1600" b="1" dirty="0" err="1">
                  <a:solidFill>
                    <a:schemeClr val="tx1"/>
                  </a:solidFill>
                </a:rPr>
                <a:t>dataframe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B13BEA1-83C2-65A1-A933-D84E76E9CF52}"/>
              </a:ext>
            </a:extLst>
          </p:cNvPr>
          <p:cNvSpPr/>
          <p:nvPr/>
        </p:nvSpPr>
        <p:spPr>
          <a:xfrm>
            <a:off x="9529678" y="3346531"/>
            <a:ext cx="2392430" cy="793588"/>
          </a:xfrm>
          <a:prstGeom prst="roundRect">
            <a:avLst/>
          </a:prstGeom>
          <a:solidFill>
            <a:srgbClr val="ECD9E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Filter the </a:t>
            </a:r>
            <a:r>
              <a:rPr lang="en-US" sz="1600" b="1" dirty="0" err="1">
                <a:solidFill>
                  <a:srgbClr val="7030A0"/>
                </a:solidFill>
              </a:rPr>
              <a:t>dataframe</a:t>
            </a:r>
            <a:r>
              <a:rPr lang="en-US" sz="1600" b="1" dirty="0">
                <a:solidFill>
                  <a:srgbClr val="7030A0"/>
                </a:solidFill>
              </a:rPr>
              <a:t> to only need Falcon 9 launches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4C64A52-430D-BA43-2936-241CA7A79762}"/>
              </a:ext>
            </a:extLst>
          </p:cNvPr>
          <p:cNvCxnSpPr>
            <a:cxnSpLocks/>
            <a:stCxn id="80" idx="2"/>
            <a:endCxn id="87" idx="0"/>
          </p:cNvCxnSpPr>
          <p:nvPr/>
        </p:nvCxnSpPr>
        <p:spPr>
          <a:xfrm>
            <a:off x="10712426" y="2536676"/>
            <a:ext cx="13467" cy="809855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0555B00-677E-34EA-79A7-D37DD22C6EEF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924925" y="3737063"/>
            <a:ext cx="604753" cy="6262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F297BBF9-1FCA-1ADE-A07D-8570EAF2F02E}"/>
              </a:ext>
            </a:extLst>
          </p:cNvPr>
          <p:cNvSpPr/>
          <p:nvPr/>
        </p:nvSpPr>
        <p:spPr>
          <a:xfrm>
            <a:off x="6521986" y="3346531"/>
            <a:ext cx="2392430" cy="793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Replace missing values in “Payload Mass” data with the mean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A56EE2F-DA3D-5ACF-26D6-076F4C2D2E56}"/>
              </a:ext>
            </a:extLst>
          </p:cNvPr>
          <p:cNvCxnSpPr>
            <a:cxnSpLocks/>
            <a:stCxn id="98" idx="1"/>
            <a:endCxn id="121" idx="0"/>
          </p:cNvCxnSpPr>
          <p:nvPr/>
        </p:nvCxnSpPr>
        <p:spPr>
          <a:xfrm rot="10800000" flipV="1">
            <a:off x="6008744" y="3743325"/>
            <a:ext cx="513242" cy="1004328"/>
          </a:xfrm>
          <a:prstGeom prst="bentConnector2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C749D83-EB8C-E81D-134D-3BDCC0F1A6C4}"/>
              </a:ext>
            </a:extLst>
          </p:cNvPr>
          <p:cNvGrpSpPr/>
          <p:nvPr/>
        </p:nvGrpSpPr>
        <p:grpSpPr>
          <a:xfrm>
            <a:off x="2108611" y="4747653"/>
            <a:ext cx="7952666" cy="1305496"/>
            <a:chOff x="255148" y="4547334"/>
            <a:chExt cx="7952666" cy="1305496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952BF273-7B61-529C-AEC6-D98078415FAA}"/>
                </a:ext>
              </a:extLst>
            </p:cNvPr>
            <p:cNvSpPr/>
            <p:nvPr/>
          </p:nvSpPr>
          <p:spPr>
            <a:xfrm>
              <a:off x="255148" y="5059242"/>
              <a:ext cx="7952666" cy="79358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FlightNumber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Date,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BoosterVersion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PayloadMass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Orbit,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LaunchSite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Outcome, Flights,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GridFins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Reused, Legs,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LandingPad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Block, </a:t>
              </a:r>
              <a:r>
                <a:rPr 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ReusedCount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Serial, Longitude, Latitude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F52E801-6ED7-CAE1-CEC1-48492115F97B}"/>
                </a:ext>
              </a:extLst>
            </p:cNvPr>
            <p:cNvSpPr txBox="1"/>
            <p:nvPr/>
          </p:nvSpPr>
          <p:spPr>
            <a:xfrm>
              <a:off x="2772551" y="4547334"/>
              <a:ext cx="276545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</a:t>
              </a:r>
              <a:r>
                <a:rPr lang="en-US" dirty="0" err="1"/>
                <a:t>dataframe</a:t>
              </a:r>
              <a:r>
                <a:rPr lang="en-US" dirty="0"/>
                <a:t> with columns:</a:t>
              </a:r>
            </a:p>
          </p:txBody>
        </p:sp>
        <p:sp>
          <p:nvSpPr>
            <p:cNvPr id="122" name="L-Shape 121">
              <a:extLst>
                <a:ext uri="{FF2B5EF4-FFF2-40B4-BE49-F238E27FC236}">
                  <a16:creationId xmlns:a16="http://schemas.microsoft.com/office/drawing/2014/main" id="{E0ED8AE8-D0CD-B24C-C918-52A946D9B906}"/>
                </a:ext>
              </a:extLst>
            </p:cNvPr>
            <p:cNvSpPr/>
            <p:nvPr/>
          </p:nvSpPr>
          <p:spPr>
            <a:xfrm rot="5400000" flipH="1">
              <a:off x="2689287" y="4604672"/>
              <a:ext cx="395780" cy="36946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-Shape 122">
              <a:extLst>
                <a:ext uri="{FF2B5EF4-FFF2-40B4-BE49-F238E27FC236}">
                  <a16:creationId xmlns:a16="http://schemas.microsoft.com/office/drawing/2014/main" id="{5E81391D-87DB-AD4A-0B55-5561891B9528}"/>
                </a:ext>
              </a:extLst>
            </p:cNvPr>
            <p:cNvSpPr/>
            <p:nvPr/>
          </p:nvSpPr>
          <p:spPr>
            <a:xfrm rot="16200000">
              <a:off x="5225495" y="4612785"/>
              <a:ext cx="395780" cy="36946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extBox 125">
            <a:hlinkClick r:id="rId3"/>
            <a:extLst>
              <a:ext uri="{FF2B5EF4-FFF2-40B4-BE49-F238E27FC236}">
                <a16:creationId xmlns:a16="http://schemas.microsoft.com/office/drawing/2014/main" id="{AEAC7F73-8289-8E66-7E56-A18C5D4B3EE4}"/>
              </a:ext>
            </a:extLst>
          </p:cNvPr>
          <p:cNvSpPr txBox="1"/>
          <p:nvPr/>
        </p:nvSpPr>
        <p:spPr>
          <a:xfrm>
            <a:off x="4645818" y="6259831"/>
            <a:ext cx="290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GitHub: Data Collection API</a:t>
            </a:r>
          </a:p>
        </p:txBody>
      </p:sp>
    </p:spTree>
    <p:extLst>
      <p:ext uri="{BB962C8B-B14F-4D97-AF65-F5344CB8AC3E}">
        <p14:creationId xmlns:p14="http://schemas.microsoft.com/office/powerpoint/2010/main" val="388778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9E995F44-DAD6-07A3-2AC0-B809798FAA8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87695-6BF5-F037-5438-A9AAE982C718}"/>
              </a:ext>
            </a:extLst>
          </p:cNvPr>
          <p:cNvSpPr/>
          <p:nvPr/>
        </p:nvSpPr>
        <p:spPr>
          <a:xfrm>
            <a:off x="157018" y="190349"/>
            <a:ext cx="33291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59768-3843-DFD6-8070-337237FB908F}"/>
              </a:ext>
            </a:extLst>
          </p:cNvPr>
          <p:cNvGrpSpPr/>
          <p:nvPr/>
        </p:nvGrpSpPr>
        <p:grpSpPr>
          <a:xfrm>
            <a:off x="555525" y="634133"/>
            <a:ext cx="2711550" cy="264102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E15F77-5DA2-7F2F-98DC-38FD376A3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A3601-7AC3-FDFE-DC04-3CB2081E9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80FC1-D7F0-97B8-0783-98B543EDCB2B}"/>
              </a:ext>
            </a:extLst>
          </p:cNvPr>
          <p:cNvSpPr txBox="1"/>
          <p:nvPr/>
        </p:nvSpPr>
        <p:spPr>
          <a:xfrm>
            <a:off x="459499" y="889311"/>
            <a:ext cx="280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collection using web scraping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D6B029-C75A-D242-4C81-A6E0FC8B2542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 flipV="1">
            <a:off x="8747718" y="2584436"/>
            <a:ext cx="928349" cy="10282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4C64A52-430D-BA43-2936-241CA7A79762}"/>
              </a:ext>
            </a:extLst>
          </p:cNvPr>
          <p:cNvCxnSpPr>
            <a:cxnSpLocks/>
            <a:stCxn id="80" idx="2"/>
            <a:endCxn id="87" idx="0"/>
          </p:cNvCxnSpPr>
          <p:nvPr/>
        </p:nvCxnSpPr>
        <p:spPr>
          <a:xfrm>
            <a:off x="10872282" y="2888388"/>
            <a:ext cx="1" cy="912571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A246E8-F1A3-6E69-A6E6-4CFCAFF93FF2}"/>
              </a:ext>
            </a:extLst>
          </p:cNvPr>
          <p:cNvGrpSpPr/>
          <p:nvPr/>
        </p:nvGrpSpPr>
        <p:grpSpPr>
          <a:xfrm>
            <a:off x="230729" y="2189462"/>
            <a:ext cx="2300851" cy="1265393"/>
            <a:chOff x="1228435" y="1908354"/>
            <a:chExt cx="2300851" cy="126539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3EE0625-1671-FD24-AE15-C0A46F3C2CDF}"/>
                </a:ext>
              </a:extLst>
            </p:cNvPr>
            <p:cNvSpPr/>
            <p:nvPr/>
          </p:nvSpPr>
          <p:spPr>
            <a:xfrm>
              <a:off x="1228435" y="1908354"/>
              <a:ext cx="2300851" cy="793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Get the HTML format of past SpaceX launches from Wikipedia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C9356C-9AA2-8B2D-6A65-951496471157}"/>
                </a:ext>
              </a:extLst>
            </p:cNvPr>
            <p:cNvSpPr txBox="1"/>
            <p:nvPr/>
          </p:nvSpPr>
          <p:spPr>
            <a:xfrm>
              <a:off x="1366653" y="2781378"/>
              <a:ext cx="203869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Using GET request</a:t>
              </a:r>
            </a:p>
          </p:txBody>
        </p:sp>
        <p:sp>
          <p:nvSpPr>
            <p:cNvPr id="47" name="L-Shape 46">
              <a:extLst>
                <a:ext uri="{FF2B5EF4-FFF2-40B4-BE49-F238E27FC236}">
                  <a16:creationId xmlns:a16="http://schemas.microsoft.com/office/drawing/2014/main" id="{C1D3C66C-7DC3-DDC5-C5CA-C851C09BE857}"/>
                </a:ext>
              </a:extLst>
            </p:cNvPr>
            <p:cNvSpPr/>
            <p:nvPr/>
          </p:nvSpPr>
          <p:spPr>
            <a:xfrm>
              <a:off x="1339718" y="2819804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DF6519-5FA2-5825-E545-286225AD834F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2531580" y="2586256"/>
            <a:ext cx="587342" cy="2563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F5A6B7-77E1-B235-0C28-7669EFFC6CE9}"/>
              </a:ext>
            </a:extLst>
          </p:cNvPr>
          <p:cNvGrpSpPr/>
          <p:nvPr/>
        </p:nvGrpSpPr>
        <p:grpSpPr>
          <a:xfrm>
            <a:off x="3118922" y="1865169"/>
            <a:ext cx="2392430" cy="996123"/>
            <a:chOff x="1228436" y="1457177"/>
            <a:chExt cx="2392430" cy="996123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4394391-4C50-3337-DDFD-46C275DAF2B4}"/>
                </a:ext>
              </a:extLst>
            </p:cNvPr>
            <p:cNvSpPr/>
            <p:nvPr/>
          </p:nvSpPr>
          <p:spPr>
            <a:xfrm>
              <a:off x="1228436" y="1908354"/>
              <a:ext cx="2392430" cy="5449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Get the column name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0A82B4-DB8A-C7B8-12E5-FA4D40B3D211}"/>
                </a:ext>
              </a:extLst>
            </p:cNvPr>
            <p:cNvSpPr txBox="1"/>
            <p:nvPr/>
          </p:nvSpPr>
          <p:spPr>
            <a:xfrm>
              <a:off x="1302758" y="1457177"/>
              <a:ext cx="231810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Using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</a:rPr>
                <a:t>BeautifulSoup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7" name="L-Shape 56">
              <a:extLst>
                <a:ext uri="{FF2B5EF4-FFF2-40B4-BE49-F238E27FC236}">
                  <a16:creationId xmlns:a16="http://schemas.microsoft.com/office/drawing/2014/main" id="{19011608-3748-041A-E3E2-8B2D1C67E62B}"/>
                </a:ext>
              </a:extLst>
            </p:cNvPr>
            <p:cNvSpPr/>
            <p:nvPr/>
          </p:nvSpPr>
          <p:spPr>
            <a:xfrm>
              <a:off x="1275823" y="1495603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20EF5-853B-C548-210C-727BFC9D2C5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5511352" y="2588819"/>
            <a:ext cx="843936" cy="5899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ECB856E-8A17-0770-8A55-13A814EB06A0}"/>
              </a:ext>
            </a:extLst>
          </p:cNvPr>
          <p:cNvSpPr/>
          <p:nvPr/>
        </p:nvSpPr>
        <p:spPr>
          <a:xfrm>
            <a:off x="6355288" y="2322245"/>
            <a:ext cx="2392430" cy="5449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Parsing the HTML file to extract needed data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8151F4-0324-2823-D6B1-AD099A77B711}"/>
              </a:ext>
            </a:extLst>
          </p:cNvPr>
          <p:cNvGrpSpPr/>
          <p:nvPr/>
        </p:nvGrpSpPr>
        <p:grpSpPr>
          <a:xfrm>
            <a:off x="9676067" y="1544566"/>
            <a:ext cx="2392430" cy="1343822"/>
            <a:chOff x="7249051" y="996767"/>
            <a:chExt cx="2392430" cy="134382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52E313-CCFA-2955-C49E-519B900C8850}"/>
                </a:ext>
              </a:extLst>
            </p:cNvPr>
            <p:cNvGrpSpPr/>
            <p:nvPr/>
          </p:nvGrpSpPr>
          <p:grpSpPr>
            <a:xfrm>
              <a:off x="7425190" y="996767"/>
              <a:ext cx="2040151" cy="646331"/>
              <a:chOff x="2550899" y="4854575"/>
              <a:chExt cx="2040151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694A045-B72B-1037-4AC0-B1C1E8E28EBC}"/>
                  </a:ext>
                </a:extLst>
              </p:cNvPr>
              <p:cNvSpPr txBox="1"/>
              <p:nvPr/>
            </p:nvSpPr>
            <p:spPr>
              <a:xfrm>
                <a:off x="2577834" y="4854575"/>
                <a:ext cx="2013216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Using pre-defined helper functions</a:t>
                </a:r>
              </a:p>
            </p:txBody>
          </p:sp>
          <p:sp>
            <p:nvSpPr>
              <p:cNvPr id="82" name="L-Shape 81">
                <a:extLst>
                  <a:ext uri="{FF2B5EF4-FFF2-40B4-BE49-F238E27FC236}">
                    <a16:creationId xmlns:a16="http://schemas.microsoft.com/office/drawing/2014/main" id="{2C9A9DE0-E397-2B34-99B3-6E9256DD3BB0}"/>
                  </a:ext>
                </a:extLst>
              </p:cNvPr>
              <p:cNvSpPr/>
              <p:nvPr/>
            </p:nvSpPr>
            <p:spPr>
              <a:xfrm>
                <a:off x="2550899" y="4893001"/>
                <a:ext cx="368927" cy="607905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1016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AF3DC90-C961-A148-B416-FAC110647CB0}"/>
                </a:ext>
              </a:extLst>
            </p:cNvPr>
            <p:cNvSpPr/>
            <p:nvPr/>
          </p:nvSpPr>
          <p:spPr>
            <a:xfrm>
              <a:off x="7249051" y="1732684"/>
              <a:ext cx="2392430" cy="60790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Create a </a:t>
              </a:r>
              <a:r>
                <a:rPr lang="en-US" sz="1600" b="1" dirty="0" err="1">
                  <a:solidFill>
                    <a:schemeClr val="tx1"/>
                  </a:solidFill>
                </a:rPr>
                <a:t>dataframe</a:t>
              </a:r>
              <a:r>
                <a:rPr lang="en-US" sz="1600" b="1" dirty="0">
                  <a:solidFill>
                    <a:schemeClr val="tx1"/>
                  </a:solidFill>
                </a:rPr>
                <a:t> from the previous extraction</a:t>
              </a:r>
            </a:p>
          </p:txBody>
        </p: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B13BEA1-83C2-65A1-A933-D84E76E9CF52}"/>
              </a:ext>
            </a:extLst>
          </p:cNvPr>
          <p:cNvSpPr/>
          <p:nvPr/>
        </p:nvSpPr>
        <p:spPr>
          <a:xfrm>
            <a:off x="9888041" y="3800959"/>
            <a:ext cx="1968483" cy="390531"/>
          </a:xfrm>
          <a:prstGeom prst="roundRect">
            <a:avLst/>
          </a:prstGeom>
          <a:solidFill>
            <a:srgbClr val="ECD9E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Export data to CSV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A56EE2F-DA3D-5ACF-26D6-076F4C2D2E56}"/>
              </a:ext>
            </a:extLst>
          </p:cNvPr>
          <p:cNvCxnSpPr>
            <a:cxnSpLocks/>
            <a:stCxn id="87" idx="1"/>
          </p:cNvCxnSpPr>
          <p:nvPr/>
        </p:nvCxnSpPr>
        <p:spPr>
          <a:xfrm rot="10800000" flipV="1">
            <a:off x="6019803" y="3996225"/>
            <a:ext cx="3868239" cy="881334"/>
          </a:xfrm>
          <a:prstGeom prst="bentConnector3">
            <a:avLst>
              <a:gd name="adj1" fmla="val 99985"/>
            </a:avLst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2B22CA-4023-8E2B-1EC8-81506C1A2B3F}"/>
              </a:ext>
            </a:extLst>
          </p:cNvPr>
          <p:cNvGrpSpPr/>
          <p:nvPr/>
        </p:nvGrpSpPr>
        <p:grpSpPr>
          <a:xfrm>
            <a:off x="2084003" y="4918371"/>
            <a:ext cx="7952666" cy="1305496"/>
            <a:chOff x="255148" y="4547334"/>
            <a:chExt cx="7952666" cy="1305496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952BF273-7B61-529C-AEC6-D98078415FAA}"/>
                </a:ext>
              </a:extLst>
            </p:cNvPr>
            <p:cNvSpPr/>
            <p:nvPr/>
          </p:nvSpPr>
          <p:spPr>
            <a:xfrm>
              <a:off x="255148" y="5059242"/>
              <a:ext cx="7952666" cy="793588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'Flight No.', 'Date and time ( )', 'Launch site', 'Payload', 'Payload mass', 'Orbit', 'Customer', 'Launch outcome</a:t>
              </a:r>
              <a:r>
                <a:rPr lang="en-US" altLang="en-US" sz="1400" b="1" dirty="0">
                  <a:solidFill>
                    <a:schemeClr val="tx1"/>
                  </a:solidFill>
                  <a:latin typeface="Arial Unicode MS"/>
                </a:rPr>
                <a:t>’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F52E801-6ED7-CAE1-CEC1-48492115F97B}"/>
                </a:ext>
              </a:extLst>
            </p:cNvPr>
            <p:cNvSpPr txBox="1"/>
            <p:nvPr/>
          </p:nvSpPr>
          <p:spPr>
            <a:xfrm>
              <a:off x="2772551" y="4547334"/>
              <a:ext cx="2765459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</a:t>
              </a:r>
              <a:r>
                <a:rPr lang="en-US" dirty="0" err="1"/>
                <a:t>dataframe</a:t>
              </a:r>
              <a:r>
                <a:rPr lang="en-US" dirty="0"/>
                <a:t> with columns:</a:t>
              </a:r>
            </a:p>
          </p:txBody>
        </p:sp>
        <p:sp>
          <p:nvSpPr>
            <p:cNvPr id="122" name="L-Shape 121">
              <a:extLst>
                <a:ext uri="{FF2B5EF4-FFF2-40B4-BE49-F238E27FC236}">
                  <a16:creationId xmlns:a16="http://schemas.microsoft.com/office/drawing/2014/main" id="{E0ED8AE8-D0CD-B24C-C918-52A946D9B906}"/>
                </a:ext>
              </a:extLst>
            </p:cNvPr>
            <p:cNvSpPr/>
            <p:nvPr/>
          </p:nvSpPr>
          <p:spPr>
            <a:xfrm rot="5400000" flipH="1">
              <a:off x="2689287" y="4604672"/>
              <a:ext cx="395780" cy="36946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-Shape 122">
              <a:extLst>
                <a:ext uri="{FF2B5EF4-FFF2-40B4-BE49-F238E27FC236}">
                  <a16:creationId xmlns:a16="http://schemas.microsoft.com/office/drawing/2014/main" id="{5E81391D-87DB-AD4A-0B55-5561891B9528}"/>
                </a:ext>
              </a:extLst>
            </p:cNvPr>
            <p:cNvSpPr/>
            <p:nvPr/>
          </p:nvSpPr>
          <p:spPr>
            <a:xfrm rot="16200000">
              <a:off x="5225495" y="4612785"/>
              <a:ext cx="395780" cy="36946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extBox 125">
            <a:hlinkClick r:id="rId3"/>
            <a:extLst>
              <a:ext uri="{FF2B5EF4-FFF2-40B4-BE49-F238E27FC236}">
                <a16:creationId xmlns:a16="http://schemas.microsoft.com/office/drawing/2014/main" id="{AEAC7F73-8289-8E66-7E56-A18C5D4B3EE4}"/>
              </a:ext>
            </a:extLst>
          </p:cNvPr>
          <p:cNvSpPr txBox="1"/>
          <p:nvPr/>
        </p:nvSpPr>
        <p:spPr>
          <a:xfrm>
            <a:off x="4250602" y="6317048"/>
            <a:ext cx="3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GitHub: Data Collection Web Scraping</a:t>
            </a:r>
          </a:p>
        </p:txBody>
      </p:sp>
    </p:spTree>
    <p:extLst>
      <p:ext uri="{BB962C8B-B14F-4D97-AF65-F5344CB8AC3E}">
        <p14:creationId xmlns:p14="http://schemas.microsoft.com/office/powerpoint/2010/main" val="227644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9E995F44-DAD6-07A3-2AC0-B809798FAA8E}"/>
              </a:ext>
            </a:extLst>
          </p:cNvPr>
          <p:cNvSpPr/>
          <p:nvPr/>
        </p:nvSpPr>
        <p:spPr>
          <a:xfrm>
            <a:off x="157018" y="138545"/>
            <a:ext cx="1071418" cy="1330037"/>
          </a:xfrm>
          <a:prstGeom prst="halfFrame">
            <a:avLst>
              <a:gd name="adj1" fmla="val 8333"/>
              <a:gd name="adj2" fmla="val 91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87695-6BF5-F037-5438-A9AAE982C718}"/>
              </a:ext>
            </a:extLst>
          </p:cNvPr>
          <p:cNvSpPr/>
          <p:nvPr/>
        </p:nvSpPr>
        <p:spPr>
          <a:xfrm>
            <a:off x="157018" y="190349"/>
            <a:ext cx="33291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59768-3843-DFD6-8070-337237FB908F}"/>
              </a:ext>
            </a:extLst>
          </p:cNvPr>
          <p:cNvGrpSpPr/>
          <p:nvPr/>
        </p:nvGrpSpPr>
        <p:grpSpPr>
          <a:xfrm>
            <a:off x="555525" y="634133"/>
            <a:ext cx="2711550" cy="264102"/>
            <a:chOff x="546001" y="749776"/>
            <a:chExt cx="1449054" cy="44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E15F77-5DA2-7F2F-98DC-38FD376A3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1" y="794330"/>
              <a:ext cx="144905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A3601-7AC3-FDFE-DC04-3CB2081E9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55" y="749776"/>
              <a:ext cx="0" cy="445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80FC1-D7F0-97B8-0783-98B543EDCB2B}"/>
              </a:ext>
            </a:extLst>
          </p:cNvPr>
          <p:cNvSpPr txBox="1"/>
          <p:nvPr/>
        </p:nvSpPr>
        <p:spPr>
          <a:xfrm>
            <a:off x="459499" y="889311"/>
            <a:ext cx="28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wrangling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DF6519-5FA2-5825-E545-286225AD834F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2658839" y="2099001"/>
            <a:ext cx="750027" cy="7988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20EF5-853B-C548-210C-727BFC9D2C5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5801296" y="2106989"/>
            <a:ext cx="582535" cy="7057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hlinkClick r:id="rId4"/>
            <a:extLst>
              <a:ext uri="{FF2B5EF4-FFF2-40B4-BE49-F238E27FC236}">
                <a16:creationId xmlns:a16="http://schemas.microsoft.com/office/drawing/2014/main" id="{AEAC7F73-8289-8E66-7E56-A18C5D4B3EE4}"/>
              </a:ext>
            </a:extLst>
          </p:cNvPr>
          <p:cNvSpPr txBox="1"/>
          <p:nvPr/>
        </p:nvSpPr>
        <p:spPr>
          <a:xfrm>
            <a:off x="4829660" y="6441978"/>
            <a:ext cx="26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GitHub: Data Wrangling</a:t>
            </a: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31BF6DCF-EEF0-3465-B327-5000CE7F46DB}"/>
              </a:ext>
            </a:extLst>
          </p:cNvPr>
          <p:cNvSpPr/>
          <p:nvPr/>
        </p:nvSpPr>
        <p:spPr>
          <a:xfrm flipH="1">
            <a:off x="2177609" y="2905483"/>
            <a:ext cx="346474" cy="615380"/>
          </a:xfrm>
          <a:prstGeom prst="corner">
            <a:avLst>
              <a:gd name="adj1" fmla="val 7442"/>
              <a:gd name="adj2" fmla="val 8935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1016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A246E8-F1A3-6E69-A6E6-4CFCAFF93FF2}"/>
              </a:ext>
            </a:extLst>
          </p:cNvPr>
          <p:cNvGrpSpPr/>
          <p:nvPr/>
        </p:nvGrpSpPr>
        <p:grpSpPr>
          <a:xfrm>
            <a:off x="266409" y="1901514"/>
            <a:ext cx="2392430" cy="878715"/>
            <a:chOff x="1235572" y="2102994"/>
            <a:chExt cx="2300851" cy="87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3EE0625-1671-FD24-AE15-C0A46F3C2CDF}"/>
                </a:ext>
              </a:extLst>
            </p:cNvPr>
            <p:cNvSpPr/>
            <p:nvPr/>
          </p:nvSpPr>
          <p:spPr>
            <a:xfrm>
              <a:off x="1235572" y="2102994"/>
              <a:ext cx="2300851" cy="39497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Load the dataset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C9356C-9AA2-8B2D-6A65-951496471157}"/>
                </a:ext>
              </a:extLst>
            </p:cNvPr>
            <p:cNvSpPr txBox="1"/>
            <p:nvPr/>
          </p:nvSpPr>
          <p:spPr>
            <a:xfrm>
              <a:off x="1417116" y="2589340"/>
              <a:ext cx="203869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Identify null values</a:t>
              </a:r>
            </a:p>
          </p:txBody>
        </p:sp>
        <p:sp>
          <p:nvSpPr>
            <p:cNvPr id="47" name="L-Shape 46">
              <a:extLst>
                <a:ext uri="{FF2B5EF4-FFF2-40B4-BE49-F238E27FC236}">
                  <a16:creationId xmlns:a16="http://schemas.microsoft.com/office/drawing/2014/main" id="{C1D3C66C-7DC3-DDC5-C5CA-C851C09BE857}"/>
                </a:ext>
              </a:extLst>
            </p:cNvPr>
            <p:cNvSpPr/>
            <p:nvPr/>
          </p:nvSpPr>
          <p:spPr>
            <a:xfrm>
              <a:off x="1390181" y="2627766"/>
              <a:ext cx="368927" cy="353943"/>
            </a:xfrm>
            <a:prstGeom prst="corner">
              <a:avLst>
                <a:gd name="adj1" fmla="val 7442"/>
                <a:gd name="adj2" fmla="val 893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1016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4394391-4C50-3337-DDFD-46C275DAF2B4}"/>
              </a:ext>
            </a:extLst>
          </p:cNvPr>
          <p:cNvSpPr/>
          <p:nvPr/>
        </p:nvSpPr>
        <p:spPr>
          <a:xfrm>
            <a:off x="3408866" y="1698621"/>
            <a:ext cx="2392430" cy="8167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Calculate the number of launches on each launch site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ECB856E-8A17-0770-8A55-13A814EB06A0}"/>
              </a:ext>
            </a:extLst>
          </p:cNvPr>
          <p:cNvSpPr/>
          <p:nvPr/>
        </p:nvSpPr>
        <p:spPr>
          <a:xfrm>
            <a:off x="6383831" y="1684797"/>
            <a:ext cx="2392430" cy="8584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Calculate the number and occurrence of each orbit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D6B029-C75A-D242-4C81-A6E0FC8B2542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>
            <a:off x="8776261" y="2114046"/>
            <a:ext cx="928349" cy="0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AF3DC90-C961-A148-B416-FAC110647CB0}"/>
              </a:ext>
            </a:extLst>
          </p:cNvPr>
          <p:cNvSpPr/>
          <p:nvPr/>
        </p:nvSpPr>
        <p:spPr>
          <a:xfrm>
            <a:off x="9704610" y="1579278"/>
            <a:ext cx="2392430" cy="1069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Calculate the number and occurrence of mission outcome of the orbits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B13BEA1-83C2-65A1-A933-D84E76E9CF52}"/>
              </a:ext>
            </a:extLst>
          </p:cNvPr>
          <p:cNvSpPr/>
          <p:nvPr/>
        </p:nvSpPr>
        <p:spPr>
          <a:xfrm>
            <a:off x="9916583" y="3001161"/>
            <a:ext cx="1968483" cy="936883"/>
          </a:xfrm>
          <a:prstGeom prst="roundRect">
            <a:avLst/>
          </a:prstGeom>
          <a:solidFill>
            <a:srgbClr val="ECD9E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Label bad outcome as 0 and good outcome as 1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4C64A52-430D-BA43-2936-241CA7A79762}"/>
              </a:ext>
            </a:extLst>
          </p:cNvPr>
          <p:cNvCxnSpPr>
            <a:cxnSpLocks/>
            <a:stCxn id="80" idx="2"/>
            <a:endCxn id="87" idx="0"/>
          </p:cNvCxnSpPr>
          <p:nvPr/>
        </p:nvCxnSpPr>
        <p:spPr>
          <a:xfrm>
            <a:off x="10900825" y="2648813"/>
            <a:ext cx="0" cy="352348"/>
          </a:xfrm>
          <a:prstGeom prst="straightConnector1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A56EE2F-DA3D-5ACF-26D6-076F4C2D2E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9209" y="3367557"/>
            <a:ext cx="3817375" cy="327203"/>
          </a:xfrm>
          <a:prstGeom prst="bentConnector2">
            <a:avLst/>
          </a:prstGeom>
          <a:ln w="571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96A65F-7871-978C-E8A2-1F5A2541E36C}"/>
              </a:ext>
            </a:extLst>
          </p:cNvPr>
          <p:cNvSpPr txBox="1"/>
          <p:nvPr/>
        </p:nvSpPr>
        <p:spPr>
          <a:xfrm>
            <a:off x="266409" y="2860273"/>
            <a:ext cx="24216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Identify numerical and categorical variables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F13E531-FAB5-BFA3-E634-DBD4B859CC30}"/>
              </a:ext>
            </a:extLst>
          </p:cNvPr>
          <p:cNvGrpSpPr/>
          <p:nvPr/>
        </p:nvGrpSpPr>
        <p:grpSpPr>
          <a:xfrm>
            <a:off x="2880739" y="3796806"/>
            <a:ext cx="6571947" cy="2577439"/>
            <a:chOff x="2823633" y="3911229"/>
            <a:chExt cx="6571947" cy="257743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F52E801-6ED7-CAE1-CEC1-48492115F97B}"/>
                </a:ext>
              </a:extLst>
            </p:cNvPr>
            <p:cNvSpPr txBox="1"/>
            <p:nvPr/>
          </p:nvSpPr>
          <p:spPr>
            <a:xfrm>
              <a:off x="4580438" y="3911229"/>
              <a:ext cx="292332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</a:t>
              </a:r>
              <a:r>
                <a:rPr lang="en-US" dirty="0" err="1"/>
                <a:t>dataframe</a:t>
              </a:r>
              <a:r>
                <a:rPr lang="en-US" dirty="0"/>
                <a:t> with outcomes: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FF8DB9-774A-196F-44B0-8599EBEF586E}"/>
                </a:ext>
              </a:extLst>
            </p:cNvPr>
            <p:cNvGrpSpPr/>
            <p:nvPr/>
          </p:nvGrpSpPr>
          <p:grpSpPr>
            <a:xfrm>
              <a:off x="2823633" y="3955409"/>
              <a:ext cx="6571947" cy="2533259"/>
              <a:chOff x="2823633" y="3955409"/>
              <a:chExt cx="6571947" cy="2533259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952BF273-7B61-529C-AEC6-D98078415FAA}"/>
                  </a:ext>
                </a:extLst>
              </p:cNvPr>
              <p:cNvSpPr/>
              <p:nvPr/>
            </p:nvSpPr>
            <p:spPr>
              <a:xfrm>
                <a:off x="2823633" y="4517539"/>
                <a:ext cx="6571947" cy="59257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 Unicode MS"/>
                  </a:rPr>
                  <a:t>True/False Ocean: whether or not the rocket successfully landed on a region in the ocean</a:t>
                </a:r>
                <a:endParaRPr kumimoji="0" lang="en-US" altLang="en-US" sz="4000" b="1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L-Shape 121">
                <a:extLst>
                  <a:ext uri="{FF2B5EF4-FFF2-40B4-BE49-F238E27FC236}">
                    <a16:creationId xmlns:a16="http://schemas.microsoft.com/office/drawing/2014/main" id="{E0ED8AE8-D0CD-B24C-C918-52A946D9B906}"/>
                  </a:ext>
                </a:extLst>
              </p:cNvPr>
              <p:cNvSpPr/>
              <p:nvPr/>
            </p:nvSpPr>
            <p:spPr>
              <a:xfrm rot="5400000" flipH="1">
                <a:off x="4497174" y="3968567"/>
                <a:ext cx="395780" cy="369463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016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L-Shape 122">
                <a:extLst>
                  <a:ext uri="{FF2B5EF4-FFF2-40B4-BE49-F238E27FC236}">
                    <a16:creationId xmlns:a16="http://schemas.microsoft.com/office/drawing/2014/main" id="{5E81391D-87DB-AD4A-0B55-5561891B9528}"/>
                  </a:ext>
                </a:extLst>
              </p:cNvPr>
              <p:cNvSpPr/>
              <p:nvPr/>
            </p:nvSpPr>
            <p:spPr>
              <a:xfrm rot="16200000">
                <a:off x="7191251" y="3976680"/>
                <a:ext cx="395780" cy="369463"/>
              </a:xfrm>
              <a:prstGeom prst="corner">
                <a:avLst>
                  <a:gd name="adj1" fmla="val 7442"/>
                  <a:gd name="adj2" fmla="val 893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016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5569660-BD48-156E-3C69-72FE7EEA4EE2}"/>
                  </a:ext>
                </a:extLst>
              </p:cNvPr>
              <p:cNvSpPr/>
              <p:nvPr/>
            </p:nvSpPr>
            <p:spPr>
              <a:xfrm>
                <a:off x="2991381" y="5149710"/>
                <a:ext cx="6169478" cy="59257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 Unicode MS"/>
                  </a:rPr>
                  <a:t>True/False RTLS: whether or not the rocket successfully to a ground pad</a:t>
                </a:r>
                <a:endParaRPr kumimoji="0" lang="en-US" altLang="en-US" sz="4000" b="1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EE23559-CE51-1C43-E478-8DED898620C6}"/>
                  </a:ext>
                </a:extLst>
              </p:cNvPr>
              <p:cNvSpPr/>
              <p:nvPr/>
            </p:nvSpPr>
            <p:spPr>
              <a:xfrm>
                <a:off x="3101856" y="5896099"/>
                <a:ext cx="5934390" cy="59256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Arial Unicode MS"/>
                  </a:rPr>
                  <a:t>True/False ASDS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 Unicode MS"/>
                  </a:rPr>
                  <a:t>: whether or not the rocket successfully landed on a drone ship</a:t>
                </a:r>
                <a:endParaRPr kumimoji="0" lang="en-US" altLang="en-US" sz="4000" b="1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68173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6033</TotalTime>
  <Words>2091</Words>
  <Application>Microsoft Office PowerPoint</Application>
  <PresentationFormat>Widescreen</PresentationFormat>
  <Paragraphs>272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Abadi</vt:lpstr>
      <vt:lpstr>Arial</vt:lpstr>
      <vt:lpstr>Arial Unicode MS</vt:lpstr>
      <vt:lpstr>Calibri</vt:lpstr>
      <vt:lpstr>IBM Plex Mono SemiBold</vt:lpstr>
      <vt:lpstr>SF Pro</vt:lpstr>
      <vt:lpstr>system-ui</vt:lpstr>
      <vt:lpstr>var(--jp-content-font-family)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Nguyen Thinh</cp:lastModifiedBy>
  <cp:revision>205</cp:revision>
  <dcterms:created xsi:type="dcterms:W3CDTF">2021-04-29T18:58:34Z</dcterms:created>
  <dcterms:modified xsi:type="dcterms:W3CDTF">2024-06-20T08:56:48Z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